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429" r:id="rId2"/>
    <p:sldId id="477" r:id="rId3"/>
    <p:sldId id="467" r:id="rId4"/>
    <p:sldId id="443" r:id="rId5"/>
    <p:sldId id="468" r:id="rId6"/>
    <p:sldId id="470" r:id="rId7"/>
    <p:sldId id="427" r:id="rId8"/>
    <p:sldId id="487" r:id="rId9"/>
    <p:sldId id="488" r:id="rId10"/>
    <p:sldId id="489" r:id="rId11"/>
    <p:sldId id="455" r:id="rId12"/>
    <p:sldId id="478" r:id="rId13"/>
    <p:sldId id="479" r:id="rId14"/>
    <p:sldId id="458" r:id="rId15"/>
    <p:sldId id="459" r:id="rId16"/>
    <p:sldId id="460" r:id="rId17"/>
    <p:sldId id="484" r:id="rId18"/>
    <p:sldId id="499" r:id="rId19"/>
    <p:sldId id="463" r:id="rId20"/>
    <p:sldId id="465" r:id="rId21"/>
    <p:sldId id="444" r:id="rId22"/>
    <p:sldId id="445" r:id="rId23"/>
    <p:sldId id="480" r:id="rId24"/>
    <p:sldId id="446" r:id="rId25"/>
    <p:sldId id="471" r:id="rId26"/>
    <p:sldId id="447" r:id="rId27"/>
    <p:sldId id="448" r:id="rId28"/>
    <p:sldId id="486" r:id="rId29"/>
    <p:sldId id="490" r:id="rId30"/>
    <p:sldId id="491" r:id="rId31"/>
    <p:sldId id="492" r:id="rId32"/>
    <p:sldId id="493" r:id="rId33"/>
    <p:sldId id="497" r:id="rId34"/>
    <p:sldId id="494" r:id="rId35"/>
    <p:sldId id="500" r:id="rId36"/>
    <p:sldId id="501" r:id="rId37"/>
    <p:sldId id="502" r:id="rId38"/>
    <p:sldId id="503" r:id="rId39"/>
    <p:sldId id="397" r:id="rId40"/>
  </p:sldIdLst>
  <p:sldSz cx="9144000" cy="5143500" type="screen16x9"/>
  <p:notesSz cx="6858000" cy="9144000"/>
  <p:defaultTextStyle>
    <a:defPPr>
      <a:defRPr lang="en-US"/>
    </a:defPPr>
    <a:lvl1pPr marL="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1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8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2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jekt" id="{A4B3CB7A-03FA-470D-A59F-40DC950A61A6}">
          <p14:sldIdLst>
            <p14:sldId id="429"/>
            <p14:sldId id="477"/>
            <p14:sldId id="467"/>
            <p14:sldId id="443"/>
            <p14:sldId id="468"/>
            <p14:sldId id="470"/>
            <p14:sldId id="427"/>
            <p14:sldId id="487"/>
            <p14:sldId id="488"/>
            <p14:sldId id="489"/>
            <p14:sldId id="455"/>
            <p14:sldId id="478"/>
            <p14:sldId id="479"/>
            <p14:sldId id="458"/>
            <p14:sldId id="459"/>
            <p14:sldId id="460"/>
            <p14:sldId id="484"/>
            <p14:sldId id="499"/>
            <p14:sldId id="463"/>
            <p14:sldId id="465"/>
            <p14:sldId id="444"/>
            <p14:sldId id="445"/>
            <p14:sldId id="480"/>
            <p14:sldId id="446"/>
            <p14:sldId id="471"/>
            <p14:sldId id="447"/>
            <p14:sldId id="448"/>
            <p14:sldId id="486"/>
            <p14:sldId id="490"/>
            <p14:sldId id="491"/>
            <p14:sldId id="492"/>
            <p14:sldId id="493"/>
            <p14:sldId id="497"/>
            <p14:sldId id="494"/>
            <p14:sldId id="500"/>
            <p14:sldId id="501"/>
            <p14:sldId id="502"/>
            <p14:sldId id="503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E26"/>
    <a:srgbClr val="EF27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114" y="276"/>
      </p:cViewPr>
      <p:guideLst>
        <p:guide orient="horz" pos="3240"/>
        <p:guide pos="57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B700-E454-4935-A6FA-FD6D01281268}" type="datetimeFigureOut">
              <a:rPr kumimoji="1" lang="ja-JP" altLang="en-US" smtClean="0"/>
              <a:pPr/>
              <a:t>2018/7/8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80D7-54DB-4F7F-AE75-6A189328228B}" type="slidenum">
              <a:rPr kumimoji="1" lang="ja-JP" altLang="en-US" smtClean="0"/>
              <a:pPr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809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619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426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235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044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6853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99660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2469" algn="l" defTabSz="68561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413E44A5-37A2-4ED8-BDAA-177E56A31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69" y="1188334"/>
            <a:ext cx="9149869" cy="363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 userDrawn="1"/>
        </p:nvSpPr>
        <p:spPr>
          <a:xfrm>
            <a:off x="0" y="-792"/>
            <a:ext cx="2341179" cy="5143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2256" y="1817048"/>
            <a:ext cx="2008460" cy="150940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4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neu_banner_ba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73152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7707810" y="4752137"/>
            <a:ext cx="1355725" cy="322783"/>
          </a:xfrm>
          <a:prstGeom prst="rect">
            <a:avLst/>
          </a:prstGeom>
        </p:spPr>
        <p:txBody>
          <a:bodyPr vert="horz" lIns="45712" tIns="22856" rIns="45712" bIns="22856" rtlCol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D89C-DF1E-4948-B597-5DD47B34A9CA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7043" y="4868778"/>
            <a:ext cx="37526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MSWR at WNI, Branding room Chiba 10.07.2018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6" name="Grafik 15" descr="mswr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675" y="57554"/>
            <a:ext cx="2238270" cy="612000"/>
          </a:xfrm>
          <a:prstGeom prst="rect">
            <a:avLst/>
          </a:prstGeo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3D78F196-BB50-4688-A91D-A634D6D39B08}"/>
              </a:ext>
            </a:extLst>
          </p:cNvPr>
          <p:cNvGrpSpPr/>
          <p:nvPr userDrawn="1"/>
        </p:nvGrpSpPr>
        <p:grpSpPr>
          <a:xfrm>
            <a:off x="0" y="116619"/>
            <a:ext cx="526247" cy="525600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F96FABF1-10F0-40F7-B41F-09D2F1E49230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A17FAF8-3E0E-4AAD-A784-E6A660A4174B}"/>
                </a:ext>
              </a:extLst>
            </p:cNvPr>
            <p:cNvSpPr/>
            <p:nvPr userDrawn="1"/>
          </p:nvSpPr>
          <p:spPr>
            <a:xfrm>
              <a:off x="9268561" y="1566817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9534FF4-1AF4-4434-9EE4-A3FA29336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A0CBB0-7029-4FBC-98C0-F12261D603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75" y="972744"/>
            <a:ext cx="7631113" cy="3498850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buClr>
                <a:srgbClr val="CE3E26"/>
              </a:buClr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1pPr>
            <a:lvl2pPr marL="514180" indent="-171393">
              <a:lnSpc>
                <a:spcPct val="150000"/>
              </a:lnSpc>
              <a:buClr>
                <a:srgbClr val="CE3E26"/>
              </a:buClr>
              <a:buFont typeface="Symbol" panose="05050102010706020507" pitchFamily="18" charset="2"/>
              <a:buChar char="-"/>
              <a:defRPr sz="1200">
                <a:solidFill>
                  <a:schemeClr val="accent1"/>
                </a:solidFill>
              </a:defRPr>
            </a:lvl2pPr>
            <a:lvl3pPr marL="856966" indent="-171393">
              <a:lnSpc>
                <a:spcPct val="150000"/>
              </a:lnSpc>
              <a:buClr>
                <a:srgbClr val="CE3E26"/>
              </a:buClr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3pPr>
            <a:lvl4pPr marL="1199750" indent="-171393">
              <a:lnSpc>
                <a:spcPct val="150000"/>
              </a:lnSpc>
              <a:buClr>
                <a:srgbClr val="CE3E26"/>
              </a:buClr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542537" indent="-171393">
              <a:lnSpc>
                <a:spcPct val="150000"/>
              </a:lnSpc>
              <a:buClr>
                <a:srgbClr val="CE3E26"/>
              </a:buClr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25">
            <a:extLst>
              <a:ext uri="{FF2B5EF4-FFF2-40B4-BE49-F238E27FC236}">
                <a16:creationId xmlns:a16="http://schemas.microsoft.com/office/drawing/2014/main" id="{6F7DC108-8389-4F61-8F89-4BB63F4F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98" y="116618"/>
            <a:ext cx="3021740" cy="525599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6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280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92"/>
            <a:ext cx="2341179" cy="5143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just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2256" y="1817048"/>
            <a:ext cx="2008460" cy="150940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42359" y="327846"/>
            <a:ext cx="526247" cy="525600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268561" y="1566817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923669" y="363394"/>
            <a:ext cx="362481" cy="45523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5070" y="612660"/>
            <a:ext cx="4944165" cy="168538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465070" y="327846"/>
            <a:ext cx="4944165" cy="3020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842359" y="1124641"/>
            <a:ext cx="526247" cy="525600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268561" y="1558897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923669" y="1160189"/>
            <a:ext cx="362481" cy="45523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465068" y="1409455"/>
            <a:ext cx="4952422" cy="168538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65068" y="1124641"/>
            <a:ext cx="4952422" cy="3020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842359" y="1921436"/>
            <a:ext cx="526247" cy="525600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268561" y="1560912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23669" y="1956984"/>
            <a:ext cx="362481" cy="45523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465069" y="2206249"/>
            <a:ext cx="4968937" cy="168538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465069" y="1921436"/>
            <a:ext cx="4968937" cy="3020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842359" y="2718230"/>
            <a:ext cx="526247" cy="525600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26" name="Rectangle 2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268561" y="1569769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923669" y="2753776"/>
            <a:ext cx="362481" cy="45523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465067" y="3003044"/>
            <a:ext cx="4977195" cy="168538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465067" y="2718230"/>
            <a:ext cx="4977195" cy="3020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842359" y="3515025"/>
            <a:ext cx="526247" cy="525600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32" name="Rectangle 3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268561" y="1571875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23669" y="3550571"/>
            <a:ext cx="362481" cy="45523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465067" y="3799839"/>
            <a:ext cx="4977195" cy="168538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465067" y="3515025"/>
            <a:ext cx="4977195" cy="3020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7" name="Group 30"/>
          <p:cNvGrpSpPr/>
          <p:nvPr userDrawn="1"/>
        </p:nvGrpSpPr>
        <p:grpSpPr>
          <a:xfrm>
            <a:off x="2843497" y="4321507"/>
            <a:ext cx="526247" cy="525600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38" name="Rectangle 3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2"/>
            <p:cNvSpPr/>
            <p:nvPr userDrawn="1"/>
          </p:nvSpPr>
          <p:spPr>
            <a:xfrm>
              <a:off x="9265516" y="1558897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924807" y="4357053"/>
            <a:ext cx="362481" cy="45523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466205" y="4606321"/>
            <a:ext cx="4984076" cy="168538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466205" y="4321507"/>
            <a:ext cx="4984076" cy="3020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132A1793-B4B2-4143-8161-9DEBF334D1C9}"/>
              </a:ext>
            </a:extLst>
          </p:cNvPr>
          <p:cNvSpPr txBox="1">
            <a:spLocks/>
          </p:cNvSpPr>
          <p:nvPr userDrawn="1"/>
        </p:nvSpPr>
        <p:spPr>
          <a:xfrm>
            <a:off x="7707810" y="4752137"/>
            <a:ext cx="1355725" cy="322783"/>
          </a:xfrm>
          <a:prstGeom prst="rect">
            <a:avLst/>
          </a:prstGeom>
        </p:spPr>
        <p:txBody>
          <a:bodyPr vert="horz" lIns="45712" tIns="22856" rIns="45712" bIns="22856" rtlCol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D89C-DF1E-4948-B597-5DD47B34A9CA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0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1BB215-CD0E-4C0F-9A29-93771C6AEA6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3235" y="351803"/>
            <a:ext cx="4944165" cy="439583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600">
                <a:solidFill>
                  <a:schemeClr val="accent1"/>
                </a:solidFill>
                <a:latin typeface="+mj-lt"/>
              </a:defRPr>
            </a:lvl2pPr>
            <a:lvl3pPr>
              <a:defRPr sz="1600">
                <a:solidFill>
                  <a:schemeClr val="accent1"/>
                </a:solidFill>
                <a:latin typeface="+mj-lt"/>
              </a:defRPr>
            </a:lvl3pPr>
            <a:lvl4pPr>
              <a:defRPr sz="1600">
                <a:solidFill>
                  <a:schemeClr val="accent1"/>
                </a:solidFill>
                <a:latin typeface="+mj-lt"/>
              </a:defRPr>
            </a:lvl4pPr>
            <a:lvl5pPr>
              <a:defRPr sz="1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792"/>
            <a:ext cx="2341179" cy="5143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just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2256" y="1817048"/>
            <a:ext cx="2008460" cy="150940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132A1793-B4B2-4143-8161-9DEBF334D1C9}"/>
              </a:ext>
            </a:extLst>
          </p:cNvPr>
          <p:cNvSpPr txBox="1">
            <a:spLocks/>
          </p:cNvSpPr>
          <p:nvPr userDrawn="1"/>
        </p:nvSpPr>
        <p:spPr>
          <a:xfrm>
            <a:off x="7707810" y="4752137"/>
            <a:ext cx="1355725" cy="322783"/>
          </a:xfrm>
          <a:prstGeom prst="rect">
            <a:avLst/>
          </a:prstGeom>
        </p:spPr>
        <p:txBody>
          <a:bodyPr vert="horz" lIns="45712" tIns="22856" rIns="45712" bIns="22856" rtlCol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D89C-DF1E-4948-B597-5DD47B34A9CA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82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3508123"/>
          </a:xfrm>
          <a:solidFill>
            <a:schemeClr val="accent5">
              <a:lumMod val="40000"/>
              <a:lumOff val="60000"/>
            </a:schemeClr>
          </a:solidFill>
          <a:effectLst>
            <a:innerShdw blurRad="1270000" dist="1409700" dir="600000">
              <a:schemeClr val="accent2"/>
            </a:innerShdw>
            <a:softEdge rad="0"/>
          </a:effectLst>
        </p:spPr>
        <p:txBody>
          <a:bodyPr/>
          <a:lstStyle>
            <a:lvl1pPr marL="0" marR="0" indent="0" algn="l" defTabSz="68557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685573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1549190" y="3900500"/>
            <a:ext cx="7335729" cy="541019"/>
          </a:xfrm>
        </p:spPr>
        <p:txBody>
          <a:bodyPr wrap="none" anchor="ctr" anchorCtr="0">
            <a:noAutofit/>
          </a:bodyPr>
          <a:lstStyle>
            <a:lvl1pPr>
              <a:defRPr sz="2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1.  Kapitel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B4E1AA54-4397-4C23-8F47-486451F23634}"/>
              </a:ext>
            </a:extLst>
          </p:cNvPr>
          <p:cNvGrpSpPr/>
          <p:nvPr userDrawn="1"/>
        </p:nvGrpSpPr>
        <p:grpSpPr>
          <a:xfrm>
            <a:off x="501062" y="3900500"/>
            <a:ext cx="729691" cy="697915"/>
            <a:chOff x="9144000" y="1433513"/>
            <a:chExt cx="1408161" cy="1408161"/>
          </a:xfrm>
          <a:solidFill>
            <a:srgbClr val="C000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4E156F-F6AA-44C3-B75E-99F97FE43444}"/>
                </a:ext>
              </a:extLst>
            </p:cNvPr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rgbClr val="CE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8FCB6-BA0F-4D49-AB05-370FD689CED6}"/>
                </a:ext>
              </a:extLst>
            </p:cNvPr>
            <p:cNvSpPr/>
            <p:nvPr userDrawn="1"/>
          </p:nvSpPr>
          <p:spPr>
            <a:xfrm>
              <a:off x="9268561" y="1566817"/>
              <a:ext cx="1155970" cy="115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90C47F3-8168-47EC-9120-AEF77C19CB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750" y="3976162"/>
            <a:ext cx="599009" cy="57362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2901C04-A292-454B-A24D-3CD5B1AABC8D}"/>
              </a:ext>
            </a:extLst>
          </p:cNvPr>
          <p:cNvSpPr txBox="1">
            <a:spLocks/>
          </p:cNvSpPr>
          <p:nvPr userDrawn="1"/>
        </p:nvSpPr>
        <p:spPr>
          <a:xfrm>
            <a:off x="7707810" y="4752137"/>
            <a:ext cx="1355725" cy="322783"/>
          </a:xfrm>
          <a:prstGeom prst="rect">
            <a:avLst/>
          </a:prstGeom>
        </p:spPr>
        <p:txBody>
          <a:bodyPr vert="horz" lIns="45712" tIns="22856" rIns="45712" bIns="22856" rtlCol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D89C-DF1E-4948-B597-5DD47B34A9CA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1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5120" y="1579042"/>
            <a:ext cx="2387600" cy="1391056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5295900" y="0"/>
            <a:ext cx="33985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pic>
        <p:nvPicPr>
          <p:cNvPr id="5" name="Grafik 4" descr="mswr_logo.png">
            <a:extLst>
              <a:ext uri="{FF2B5EF4-FFF2-40B4-BE49-F238E27FC236}">
                <a16:creationId xmlns:a16="http://schemas.microsoft.com/office/drawing/2014/main" id="{C3705553-401C-41EE-A5C8-AB79BE23E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4024" y="110894"/>
            <a:ext cx="3022272" cy="8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75" y="273846"/>
            <a:ext cx="7740650" cy="678803"/>
          </a:xfrm>
          <a:prstGeom prst="rect">
            <a:avLst/>
          </a:prstGeom>
        </p:spPr>
        <p:txBody>
          <a:bodyPr vert="horz" lIns="45712" tIns="22856" rIns="45712" bIns="22856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1060616"/>
            <a:ext cx="7740650" cy="3366019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6592" y="4820717"/>
            <a:ext cx="1355725" cy="322783"/>
          </a:xfrm>
          <a:prstGeom prst="rect">
            <a:avLst/>
          </a:prstGeom>
        </p:spPr>
        <p:txBody>
          <a:bodyPr vert="horz" lIns="45712" tIns="22856" rIns="45712" bIns="22856" rtlCol="0" anchor="b"/>
          <a:lstStyle>
            <a:lvl1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‹Nr.›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76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678" r:id="rId3"/>
    <p:sldLayoutId id="2147483776" r:id="rId4"/>
    <p:sldLayoutId id="2147483681" r:id="rId5"/>
    <p:sldLayoutId id="2147483759" r:id="rId6"/>
  </p:sldLayoutIdLst>
  <p:hf hdr="0" dt="0"/>
  <p:txStyles>
    <p:titleStyle>
      <a:lvl1pPr algn="l" defTabSz="685573" rtl="0" eaLnBrk="1" latinLnBrk="0" hangingPunct="1">
        <a:lnSpc>
          <a:spcPct val="90000"/>
        </a:lnSpc>
        <a:spcBef>
          <a:spcPct val="0"/>
        </a:spcBef>
        <a:buNone/>
        <a:defRPr kumimoji="1" sz="2700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573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8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4180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66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50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37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23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07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93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80" indent="-171393" algn="l" defTabSz="6855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7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3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57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43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30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16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00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86" algn="l" defTabSz="685573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881" userDrawn="1">
          <p15:clr>
            <a:srgbClr val="F26B43"/>
          </p15:clr>
        </p15:guide>
        <p15:guide id="4" orient="horz" pos="5598" userDrawn="1">
          <p15:clr>
            <a:srgbClr val="F26B43"/>
          </p15:clr>
        </p15:guide>
        <p15:guide id="5" pos="1224" userDrawn="1">
          <p15:clr>
            <a:srgbClr val="F26B43"/>
          </p15:clr>
        </p15:guide>
        <p15:guide id="6" pos="10296" userDrawn="1">
          <p15:clr>
            <a:srgbClr val="F26B43"/>
          </p15:clr>
        </p15:guide>
        <p15:guide id="7" pos="9616" userDrawn="1">
          <p15:clr>
            <a:srgbClr val="F26B43"/>
          </p15:clr>
        </p15:guide>
        <p15:guide id="8" pos="1904" userDrawn="1">
          <p15:clr>
            <a:srgbClr val="F26B43"/>
          </p15:clr>
        </p15:guide>
        <p15:guide id="9" pos="884" userDrawn="1">
          <p15:clr>
            <a:srgbClr val="F26B43"/>
          </p15:clr>
        </p15:guide>
        <p15:guide id="10" pos="10636" userDrawn="1">
          <p15:clr>
            <a:srgbClr val="F26B43"/>
          </p15:clr>
        </p15:guide>
        <p15:guide id="11" orient="horz" pos="2060" userDrawn="1">
          <p15:clr>
            <a:srgbClr val="F26B43"/>
          </p15:clr>
        </p15:guide>
        <p15:guide id="12" orient="horz" pos="4419" userDrawn="1">
          <p15:clr>
            <a:srgbClr val="F26B43"/>
          </p15:clr>
        </p15:guide>
        <p15:guide id="13" pos="7030" userDrawn="1">
          <p15:clr>
            <a:srgbClr val="F26B43"/>
          </p15:clr>
        </p15:guide>
        <p15:guide id="14" pos="4490" userDrawn="1">
          <p15:clr>
            <a:srgbClr val="F26B43"/>
          </p15:clr>
        </p15:guide>
        <p15:guide id="15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9BBBACB-F4D1-46AF-99A7-CF2617C8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56" y="1817048"/>
            <a:ext cx="1963386" cy="1509404"/>
          </a:xfrm>
        </p:spPr>
        <p:txBody>
          <a:bodyPr>
            <a:normAutofit/>
          </a:bodyPr>
          <a:lstStyle/>
          <a:p>
            <a:r>
              <a:rPr lang="ja-JP" altLang="de-DE" dirty="0"/>
              <a:t>前書き</a:t>
            </a:r>
            <a:br>
              <a:rPr lang="de-DE" dirty="0"/>
            </a:br>
            <a:br>
              <a:rPr lang="en-US" altLang="ja-JP" dirty="0"/>
            </a:br>
            <a:r>
              <a:rPr lang="en-US" altLang="ja-JP" dirty="0"/>
              <a:t>Introduction</a:t>
            </a:r>
            <a:endParaRPr lang="de-DE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2E6877-A97B-4A8E-8776-79B9B900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048" y="1591217"/>
            <a:ext cx="5745952" cy="4517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81622" tIns="40811" rIns="81622" bIns="4081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METEO SERVICE weather research GmbH</a:t>
            </a:r>
            <a:endParaRPr lang="en-US" altLang="ko-KR" sz="2400" b="1" dirty="0">
              <a:solidFill>
                <a:schemeClr val="bg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" name="Grafik 10" descr="mswr_logo.png">
            <a:extLst>
              <a:ext uri="{FF2B5EF4-FFF2-40B4-BE49-F238E27FC236}">
                <a16:creationId xmlns:a16="http://schemas.microsoft.com/office/drawing/2014/main" id="{A24DECAA-6FA6-403E-8006-E6154CC4BA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1145" y="28779"/>
            <a:ext cx="3927497" cy="1073878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80A90A7-F61C-4703-8BF2-C50D7F6DB9CA}"/>
              </a:ext>
            </a:extLst>
          </p:cNvPr>
          <p:cNvSpPr/>
          <p:nvPr/>
        </p:nvSpPr>
        <p:spPr>
          <a:xfrm>
            <a:off x="2617082" y="2907784"/>
            <a:ext cx="6526918" cy="83099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Currently, the most efficient way to improve the accuracy of local weather forecasts is the introduction of an advanced statistical interpretation system that operates on the outputs of numerical models.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BCFEFF3-97F7-47B9-A0F1-8754871237E4}"/>
              </a:ext>
            </a:extLst>
          </p:cNvPr>
          <p:cNvSpPr/>
          <p:nvPr/>
        </p:nvSpPr>
        <p:spPr>
          <a:xfrm>
            <a:off x="2617082" y="4840002"/>
            <a:ext cx="5525813" cy="30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2" tIns="40811" rIns="81622" bIns="40811" rtlCol="0" anchor="ctr"/>
          <a:lstStyle/>
          <a:p>
            <a:r>
              <a:rPr lang="de-DE" sz="11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presented</a:t>
            </a:r>
            <a:r>
              <a:rPr lang="de-DE" sz="11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DE" sz="11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Klaus </a:t>
            </a:r>
            <a:r>
              <a:rPr lang="de-DE" sz="11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Knüpffer</a:t>
            </a:r>
            <a:r>
              <a:rPr lang="de-DE" sz="11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1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Diederik</a:t>
            </a:r>
            <a:r>
              <a:rPr lang="de-DE" sz="11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Haalman</a:t>
            </a:r>
            <a:r>
              <a:rPr lang="de-DE" sz="11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, Bernd Richter  – 10.07.2018 at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5D3C243-1F40-4517-BBEC-14724DE06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33910" r="5328" b="35618"/>
          <a:stretch/>
        </p:blipFill>
        <p:spPr>
          <a:xfrm>
            <a:off x="7773163" y="4850521"/>
            <a:ext cx="739463" cy="2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6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334626" y="1211977"/>
            <a:ext cx="0" cy="352194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5"/>
          <p:cNvSpPr txBox="1">
            <a:spLocks/>
          </p:cNvSpPr>
          <p:nvPr/>
        </p:nvSpPr>
        <p:spPr>
          <a:xfrm>
            <a:off x="260927" y="96999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1980s</a:t>
            </a:r>
            <a:endParaRPr kumimoji="1" lang="ja-JP" altLang="en-US" sz="1600" dirty="0">
              <a:cs typeface="Arial" pitchFamily="34" charset="0"/>
            </a:endParaRPr>
          </a:p>
        </p:txBody>
      </p:sp>
      <p:sp>
        <p:nvSpPr>
          <p:cNvPr id="70" name="Text Placeholder 5"/>
          <p:cNvSpPr txBox="1">
            <a:spLocks/>
          </p:cNvSpPr>
          <p:nvPr/>
        </p:nvSpPr>
        <p:spPr>
          <a:xfrm>
            <a:off x="260927" y="2107578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1989</a:t>
            </a:r>
            <a:endParaRPr kumimoji="1" lang="ja-JP" altLang="en-US" sz="1600" dirty="0">
              <a:cs typeface="Arial" pitchFamily="34" charset="0"/>
            </a:endParaRPr>
          </a:p>
        </p:txBody>
      </p:sp>
      <p:sp>
        <p:nvSpPr>
          <p:cNvPr id="71" name="Text Placeholder 5"/>
          <p:cNvSpPr txBox="1">
            <a:spLocks/>
          </p:cNvSpPr>
          <p:nvPr/>
        </p:nvSpPr>
        <p:spPr>
          <a:xfrm>
            <a:off x="260927" y="2662480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1990</a:t>
            </a:r>
            <a:endParaRPr kumimoji="1" lang="ja-JP" altLang="en-US" sz="1600" dirty="0">
              <a:cs typeface="Arial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785F933-63C8-4D9E-B00B-1FD56E9CD0B4}"/>
              </a:ext>
            </a:extLst>
          </p:cNvPr>
          <p:cNvSpPr>
            <a:spLocks noChangeAspect="1"/>
          </p:cNvSpPr>
          <p:nvPr/>
        </p:nvSpPr>
        <p:spPr>
          <a:xfrm>
            <a:off x="1244626" y="1031977"/>
            <a:ext cx="180000" cy="18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9A3D82-8CAD-4306-BB71-7B8AC0ED7E5B}"/>
              </a:ext>
            </a:extLst>
          </p:cNvPr>
          <p:cNvSpPr>
            <a:spLocks noChangeAspect="1"/>
          </p:cNvSpPr>
          <p:nvPr/>
        </p:nvSpPr>
        <p:spPr>
          <a:xfrm>
            <a:off x="1244626" y="216416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CEDF541-2C93-4A39-BBA5-0BCF379628D1}"/>
              </a:ext>
            </a:extLst>
          </p:cNvPr>
          <p:cNvSpPr>
            <a:spLocks noChangeAspect="1"/>
          </p:cNvSpPr>
          <p:nvPr/>
        </p:nvSpPr>
        <p:spPr>
          <a:xfrm>
            <a:off x="1244626" y="2719063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indent="0">
              <a:buSzPct val="130000"/>
              <a:buNone/>
              <a:defRPr/>
            </a:pPr>
            <a:r>
              <a:rPr lang="en-US" sz="1100" i="1" dirty="0">
                <a:solidFill>
                  <a:schemeClr val="accent4"/>
                </a:solidFill>
              </a:rPr>
              <a:t>As a student asking my self and mentors:</a:t>
            </a:r>
          </a:p>
          <a:p>
            <a:pPr>
              <a:buClr>
                <a:schemeClr val="accent4"/>
              </a:buClr>
              <a:buSzPct val="100000"/>
              <a:defRPr/>
            </a:pPr>
            <a:r>
              <a:rPr lang="en-US" sz="1100" i="1" dirty="0">
                <a:solidFill>
                  <a:schemeClr val="accent4"/>
                </a:solidFill>
              </a:rPr>
              <a:t>How in an ideal world an ideal weather forecasting system looks like?</a:t>
            </a:r>
          </a:p>
          <a:p>
            <a:pPr marL="0" indent="0">
              <a:lnSpc>
                <a:spcPct val="200000"/>
              </a:lnSpc>
              <a:buClr>
                <a:schemeClr val="accent4"/>
              </a:buClr>
              <a:buSzPct val="100000"/>
              <a:buNone/>
              <a:defRPr/>
            </a:pPr>
            <a:r>
              <a:rPr lang="en-US" altLang="ja-JP" b="1" i="1" dirty="0">
                <a:solidFill>
                  <a:schemeClr val="accent4"/>
                </a:solidFill>
              </a:rPr>
              <a:t>Answer: Combination of Physics and Statistics → MOS</a:t>
            </a:r>
            <a:endParaRPr lang="en-US" i="1" dirty="0">
              <a:solidFill>
                <a:schemeClr val="accent4"/>
              </a:solidFill>
            </a:endParaRPr>
          </a:p>
          <a:p>
            <a:pPr marL="0" lvl="0" indent="0">
              <a:buSzPct val="130000"/>
              <a:buNone/>
              <a:defRPr/>
            </a:pPr>
            <a:endParaRPr lang="en-US" dirty="0"/>
          </a:p>
          <a:p>
            <a:pPr marL="0" lvl="0" indent="0">
              <a:buSzPct val="130000"/>
              <a:buNone/>
              <a:defRPr/>
            </a:pPr>
            <a:r>
              <a:rPr lang="en-US" sz="1200" dirty="0"/>
              <a:t>Klaus </a:t>
            </a:r>
            <a:r>
              <a:rPr lang="en-US" sz="1200" dirty="0" err="1"/>
              <a:t>Knüpffer</a:t>
            </a:r>
            <a:r>
              <a:rPr lang="en-US" sz="1200" dirty="0"/>
              <a:t> (operational forecaster East) meets Bernd Richter (operational forecaster West).</a:t>
            </a:r>
          </a:p>
          <a:p>
            <a:pPr marL="0" lvl="0" indent="0">
              <a:buSzPct val="130000"/>
              <a:buNone/>
              <a:defRPr/>
            </a:pPr>
            <a:endParaRPr lang="en-US" sz="1200" dirty="0"/>
          </a:p>
          <a:p>
            <a:pPr marL="0" lvl="0" indent="0">
              <a:buSzPct val="130000"/>
              <a:buNone/>
              <a:defRPr/>
            </a:pPr>
            <a:r>
              <a:rPr lang="en-US" sz="1200" dirty="0"/>
              <a:t>DWD introduced a new model chain without MOS</a:t>
            </a:r>
          </a:p>
          <a:p>
            <a:pPr marL="0" lvl="0" indent="0">
              <a:buSzPct val="130000"/>
              <a:buNone/>
              <a:defRPr/>
            </a:pPr>
            <a:endParaRPr lang="en-US" sz="1200" dirty="0"/>
          </a:p>
          <a:p>
            <a:pPr marL="0" lvl="0" indent="0">
              <a:buSzPct val="130000"/>
              <a:buNone/>
              <a:defRPr/>
            </a:pPr>
            <a:r>
              <a:rPr lang="en-US" sz="1200" dirty="0"/>
              <a:t>My first MOS program worked at the private company </a:t>
            </a:r>
            <a:r>
              <a:rPr lang="en-US" sz="1200" dirty="0" err="1"/>
              <a:t>Meteo</a:t>
            </a:r>
            <a:r>
              <a:rPr lang="en-US" sz="1200" dirty="0"/>
              <a:t> Consult (Harry </a:t>
            </a:r>
            <a:r>
              <a:rPr lang="en-US" sz="1200" dirty="0" err="1"/>
              <a:t>Otten</a:t>
            </a:r>
            <a:r>
              <a:rPr lang="en-US" sz="1200" dirty="0"/>
              <a:t>) in Wageningen (NL), now called </a:t>
            </a:r>
            <a:r>
              <a:rPr lang="en-US" sz="1200" dirty="0" err="1"/>
              <a:t>Meteogroup</a:t>
            </a:r>
            <a:r>
              <a:rPr lang="en-US" sz="1200" dirty="0"/>
              <a:t>, that was interested in this.</a:t>
            </a:r>
            <a:br>
              <a:rPr lang="en-US" sz="1200" dirty="0"/>
            </a:br>
            <a:r>
              <a:rPr lang="en-US" sz="1200" dirty="0"/>
              <a:t>→ Result much better than expected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1B09C8D-5247-44B2-A435-7F8F8D87C514}"/>
              </a:ext>
            </a:extLst>
          </p:cNvPr>
          <p:cNvSpPr txBox="1">
            <a:spLocks/>
          </p:cNvSpPr>
          <p:nvPr/>
        </p:nvSpPr>
        <p:spPr>
          <a:xfrm>
            <a:off x="260927" y="3208662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1991</a:t>
            </a:r>
            <a:endParaRPr kumimoji="1" lang="ja-JP" altLang="en-US" sz="1600" dirty="0"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721DF40-628A-4B33-AF64-37E61D833F9B}"/>
              </a:ext>
            </a:extLst>
          </p:cNvPr>
          <p:cNvSpPr>
            <a:spLocks noChangeAspect="1"/>
          </p:cNvSpPr>
          <p:nvPr/>
        </p:nvSpPr>
        <p:spPr>
          <a:xfrm>
            <a:off x="1244626" y="3265245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48280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>
              <a:buSzPct val="100000"/>
              <a:buNone/>
              <a:defRPr/>
            </a:pPr>
            <a:r>
              <a:rPr lang="en-US" sz="1200" dirty="0"/>
              <a:t>MOS was better than the forecasters that used MOS but didn't trust it in the beginning.</a:t>
            </a:r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I met Phil van </a:t>
            </a:r>
            <a:r>
              <a:rPr lang="en-US" sz="1200" dirty="0" err="1"/>
              <a:t>Haren</a:t>
            </a:r>
            <a:r>
              <a:rPr lang="en-US" sz="1200" dirty="0"/>
              <a:t> there: He was one of them.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This comparative verification result has never changed since then: On the average the following statement is true since 1991: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dirty="0"/>
              <a:t>A</a:t>
            </a:r>
            <a:r>
              <a:rPr lang="en-US" sz="1200" dirty="0"/>
              <a:t>ccuracy of final weather forecast of human forecaster + MOS </a:t>
            </a:r>
            <a:r>
              <a:rPr lang="en-US" dirty="0"/>
              <a:t>= a</a:t>
            </a:r>
            <a:r>
              <a:rPr lang="en-US" sz="1200" dirty="0"/>
              <a:t>ccuracy of pure MOS forecasts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In other words:</a:t>
            </a:r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The 'average' forecaster cannot add value to the MOS prediction with respect to accuracy. Some can add value, others correct MOS forecasts to the worse on the average.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16AE75C-1A3F-4B98-B779-773AEE1FE36F}"/>
              </a:ext>
            </a:extLst>
          </p:cNvPr>
          <p:cNvSpPr txBox="1">
            <a:spLocks/>
          </p:cNvSpPr>
          <p:nvPr/>
        </p:nvSpPr>
        <p:spPr>
          <a:xfrm>
            <a:off x="260927" y="96999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1991</a:t>
            </a:r>
            <a:endParaRPr kumimoji="1" lang="ja-JP" altLang="en-US" sz="1600" dirty="0">
              <a:cs typeface="Arial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463EBE1-381E-4B9B-A912-C766C1BD9E48}"/>
              </a:ext>
            </a:extLst>
          </p:cNvPr>
          <p:cNvSpPr/>
          <p:nvPr/>
        </p:nvSpPr>
        <p:spPr>
          <a:xfrm>
            <a:off x="1409137" y="2571750"/>
            <a:ext cx="7211960" cy="414798"/>
          </a:xfrm>
          <a:prstGeom prst="rect">
            <a:avLst/>
          </a:prstGeom>
          <a:noFill/>
          <a:ln w="25400">
            <a:solidFill>
              <a:srgbClr val="CE3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0650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>
              <a:buSzPct val="130000"/>
              <a:buNone/>
              <a:defRPr/>
            </a:pPr>
            <a:r>
              <a:rPr lang="en-US" b="1" dirty="0"/>
              <a:t>until present: </a:t>
            </a:r>
            <a:r>
              <a:rPr lang="en-US" sz="1200" dirty="0"/>
              <a:t>Approach of the successful forecasters who add value to the MOS:</a:t>
            </a:r>
          </a:p>
          <a:p>
            <a:pPr marL="0" lvl="0" indent="0">
              <a:buSzPct val="130000"/>
              <a:buNone/>
              <a:defRPr/>
            </a:pPr>
            <a:endParaRPr lang="en-US" sz="1200" dirty="0"/>
          </a:p>
          <a:p>
            <a:pPr marL="228600" lvl="0" indent="-228600">
              <a:buSzPct val="100000"/>
              <a:buFont typeface="+mj-lt"/>
              <a:buAutoNum type="alphaLcParenR"/>
              <a:defRPr/>
            </a:pPr>
            <a:r>
              <a:rPr lang="en-US" sz="1200" dirty="0"/>
              <a:t>Get a basic idea of the strength and weaknesses of MOS method and forecasts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 of Meteorologists is very important.</a:t>
            </a:r>
          </a:p>
          <a:p>
            <a:pPr marL="342787" lvl="1" indent="0">
              <a:buSzPct val="10000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SzPct val="100000"/>
              <a:buFont typeface="+mj-lt"/>
              <a:buAutoNum type="alphaLcParenR"/>
              <a:defRPr/>
            </a:pPr>
            <a:r>
              <a:rPr lang="en-US" sz="1200" dirty="0"/>
              <a:t>Be patient like a fisherman: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Take MOS as it is in most occasions and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wait for the fish - the occasion, where you find deficiencies in MOS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orecasts and improve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modest: Correct only half the difference between MOS and your opinion.</a:t>
            </a:r>
          </a:p>
          <a:p>
            <a:pPr marL="342787" lvl="1" indent="0">
              <a:buSzPct val="100000"/>
              <a:buNone/>
              <a:defRPr/>
            </a:pPr>
            <a:endParaRPr lang="en-US" sz="12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AEF6618-1398-44A9-9FAD-5F0A55A2474A}"/>
              </a:ext>
            </a:extLst>
          </p:cNvPr>
          <p:cNvSpPr txBox="1">
            <a:spLocks/>
          </p:cNvSpPr>
          <p:nvPr/>
        </p:nvSpPr>
        <p:spPr>
          <a:xfrm>
            <a:off x="260927" y="96999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1991</a:t>
            </a:r>
            <a:endParaRPr kumimoji="1" lang="ja-JP" alt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3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indent="0">
              <a:buSzPct val="100000"/>
              <a:buNone/>
              <a:defRPr/>
            </a:pPr>
            <a:r>
              <a:rPr lang="en-US" dirty="0"/>
              <a:t>I met Diederik, for the first time</a:t>
            </a:r>
            <a:br>
              <a:rPr lang="en-US" dirty="0"/>
            </a:br>
            <a:r>
              <a:rPr lang="en-US" dirty="0"/>
              <a:t>at a Go tournament in Utrecht (NL):</a:t>
            </a:r>
          </a:p>
          <a:p>
            <a:pPr marL="0" lvl="0" indent="0">
              <a:buSzPct val="100000"/>
              <a:buNone/>
              <a:defRPr/>
            </a:pPr>
            <a:endParaRPr lang="en-US" dirty="0"/>
          </a:p>
          <a:p>
            <a:pPr marL="0" lvl="0" indent="0">
              <a:buSzPct val="100000"/>
              <a:buNone/>
              <a:defRPr/>
            </a:pPr>
            <a:r>
              <a:rPr lang="en-US" sz="1200" dirty="0" err="1"/>
              <a:t>Meteo</a:t>
            </a:r>
            <a:r>
              <a:rPr lang="en-US" sz="1200" dirty="0"/>
              <a:t> Consult flooded the German Market with high-quality forecasts, generated automatically.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DWD realized it was behind and gave contracts to improve the situation:</a:t>
            </a:r>
          </a:p>
          <a:p>
            <a:pPr lvl="0">
              <a:buSzPct val="100000"/>
              <a:defRPr/>
            </a:pPr>
            <a:r>
              <a:rPr lang="en-US" sz="1200" dirty="0"/>
              <a:t>First with Kalman Filtering = an adaptive bias correction of DMO.</a:t>
            </a:r>
          </a:p>
          <a:p>
            <a:pPr lvl="1">
              <a:buSzPct val="100000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much better than doing nothing</a:t>
            </a:r>
          </a:p>
          <a:p>
            <a:pPr lvl="1">
              <a:buSzPct val="100000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 only half the way to the accuracy that could be achieved with MOS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b="1" dirty="0"/>
              <a:t>until</a:t>
            </a:r>
            <a:r>
              <a:rPr lang="en-US" sz="1200" b="1" dirty="0"/>
              <a:t> 2018: </a:t>
            </a:r>
            <a:r>
              <a:rPr lang="en-US" sz="1200" dirty="0"/>
              <a:t>Thanks to Bernd Richter this situation changed dramatically to the better.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173A221-73C8-40D4-ADB1-60E2F86DA387}"/>
              </a:ext>
            </a:extLst>
          </p:cNvPr>
          <p:cNvSpPr txBox="1">
            <a:spLocks/>
          </p:cNvSpPr>
          <p:nvPr/>
        </p:nvSpPr>
        <p:spPr>
          <a:xfrm>
            <a:off x="268403" y="1801799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1992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289D3E4-F628-4E06-A08A-6A8E212815ED}"/>
              </a:ext>
            </a:extLst>
          </p:cNvPr>
          <p:cNvSpPr>
            <a:spLocks noChangeAspect="1"/>
          </p:cNvSpPr>
          <p:nvPr/>
        </p:nvSpPr>
        <p:spPr>
          <a:xfrm>
            <a:off x="1252102" y="1863827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5179DC-31BC-4F90-B7E8-61858855C81A}"/>
              </a:ext>
            </a:extLst>
          </p:cNvPr>
          <p:cNvSpPr txBox="1">
            <a:spLocks/>
          </p:cNvSpPr>
          <p:nvPr/>
        </p:nvSpPr>
        <p:spPr>
          <a:xfrm>
            <a:off x="260927" y="381272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1993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36C272-597E-45C4-BF28-428466421C3E}"/>
              </a:ext>
            </a:extLst>
          </p:cNvPr>
          <p:cNvSpPr>
            <a:spLocks noChangeAspect="1"/>
          </p:cNvSpPr>
          <p:nvPr/>
        </p:nvSpPr>
        <p:spPr>
          <a:xfrm>
            <a:off x="1244626" y="3874755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6444A0-502B-4759-B558-437EAF824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02" y="969997"/>
            <a:ext cx="3684201" cy="6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>
              <a:buSzPct val="100000"/>
              <a:buNone/>
              <a:defRPr/>
            </a:pPr>
            <a:endParaRPr lang="en-US" sz="1200" b="1" dirty="0"/>
          </a:p>
          <a:p>
            <a:pPr marL="0" lvl="0" indent="0">
              <a:buSzPct val="100000"/>
              <a:buNone/>
              <a:defRPr/>
            </a:pPr>
            <a:r>
              <a:rPr lang="en-US" sz="1200" b="1" dirty="0"/>
              <a:t>Summary 1990s: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MOS has much more predictive power than anyone expected.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It allows for completely automated production and dissemination of weather forecasts without loss of forecast quality as compared to human forecasters - a state that could not been reached by using NWP alone.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It makes a weather service much more efficient.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A7D51C4-CCA5-4D72-928A-C800380504CF}"/>
              </a:ext>
            </a:extLst>
          </p:cNvPr>
          <p:cNvSpPr txBox="1">
            <a:spLocks/>
          </p:cNvSpPr>
          <p:nvPr/>
        </p:nvSpPr>
        <p:spPr>
          <a:xfrm>
            <a:off x="260927" y="96999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1990s</a:t>
            </a:r>
            <a:endParaRPr kumimoji="1" lang="ja-JP" altLang="en-US" sz="1600" dirty="0">
              <a:cs typeface="Arial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DFA1E78-999E-4C88-AC5D-1F29508E010C}"/>
              </a:ext>
            </a:extLst>
          </p:cNvPr>
          <p:cNvSpPr/>
          <p:nvPr/>
        </p:nvSpPr>
        <p:spPr>
          <a:xfrm>
            <a:off x="1452716" y="1718187"/>
            <a:ext cx="7108718" cy="2241755"/>
          </a:xfrm>
          <a:prstGeom prst="rect">
            <a:avLst/>
          </a:prstGeom>
          <a:noFill/>
          <a:ln w="25400">
            <a:solidFill>
              <a:srgbClr val="CE3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43094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>
              <a:buSzPct val="100000"/>
              <a:buNone/>
              <a:defRPr/>
            </a:pPr>
            <a:endParaRPr lang="en-US" sz="1200" b="1" dirty="0"/>
          </a:p>
          <a:p>
            <a:pPr marL="0" lvl="0" indent="0">
              <a:buSzPct val="100000"/>
              <a:buNone/>
              <a:defRPr/>
            </a:pPr>
            <a:r>
              <a:rPr lang="en-US" sz="1200" b="1" dirty="0"/>
              <a:t>What can be done to maximize the benefit of statistical post-processing for society?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lvl="0">
              <a:buSzPct val="100000"/>
              <a:defRPr/>
            </a:pPr>
            <a:r>
              <a:rPr lang="en-US" sz="1200" dirty="0"/>
              <a:t>I made a proposal to append a European Centre for Statistical Weather Forecasting to ECMWF - with negative response.</a:t>
            </a:r>
          </a:p>
          <a:p>
            <a:pPr lvl="0">
              <a:buSzPct val="100000"/>
              <a:buFont typeface="Wingdings" panose="05000000000000000000" pitchFamily="2" charset="2"/>
              <a:buChar char="à"/>
              <a:defRPr/>
            </a:pPr>
            <a:endParaRPr lang="en-US" sz="1200" dirty="0"/>
          </a:p>
          <a:p>
            <a:pPr lvl="0">
              <a:buSzPct val="100000"/>
              <a:defRPr/>
            </a:pPr>
            <a:r>
              <a:rPr lang="en-US" sz="1200" dirty="0"/>
              <a:t>I took the decision not to work at the Natl. Weather Service but in a private company to provide it to any customer who is interested.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B3189DB-583C-438C-A5DD-EF8B95F6DEF7}"/>
              </a:ext>
            </a:extLst>
          </p:cNvPr>
          <p:cNvSpPr txBox="1">
            <a:spLocks/>
          </p:cNvSpPr>
          <p:nvPr/>
        </p:nvSpPr>
        <p:spPr>
          <a:xfrm>
            <a:off x="260927" y="96999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defTabSz="685573">
              <a:defRPr/>
            </a:pPr>
            <a:r>
              <a:rPr kumimoji="1" lang="en-US" altLang="ja-JP" sz="1600" dirty="0">
                <a:cs typeface="Arial" pitchFamily="34" charset="0"/>
              </a:rPr>
              <a:t>1993</a:t>
            </a:r>
            <a:endParaRPr kumimoji="1" lang="ja-JP" alt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2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Most important: Diederik was willing to set up the company with me.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He has all the missing qualifications regarding hard and software management and others.</a:t>
            </a:r>
          </a:p>
          <a:p>
            <a:pPr marL="0" lvl="0" indent="0">
              <a:buSzPct val="100000"/>
              <a:buNone/>
              <a:defRPr/>
            </a:pPr>
            <a:endParaRPr lang="en-US" sz="1200" dirty="0"/>
          </a:p>
          <a:p>
            <a:pPr marL="0" lvl="0" indent="0">
              <a:buSzPct val="100000"/>
              <a:buNone/>
              <a:defRPr/>
            </a:pPr>
            <a:r>
              <a:rPr lang="en-US" sz="1200" b="1" dirty="0"/>
              <a:t>MSwr was founded.</a:t>
            </a:r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Diederik set up and improved the system that was so successful in the Netherlands in a way suitable for application for many customers - in a classic timeless good structure</a:t>
            </a:r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- even after 25 years.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254112-298C-4269-9AC8-85680376D460}"/>
              </a:ext>
            </a:extLst>
          </p:cNvPr>
          <p:cNvSpPr txBox="1">
            <a:spLocks/>
          </p:cNvSpPr>
          <p:nvPr/>
        </p:nvSpPr>
        <p:spPr>
          <a:xfrm>
            <a:off x="260927" y="2350214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1994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C384EE-0034-421F-9FA2-B46A1FD06BEC}"/>
              </a:ext>
            </a:extLst>
          </p:cNvPr>
          <p:cNvSpPr>
            <a:spLocks noChangeAspect="1"/>
          </p:cNvSpPr>
          <p:nvPr/>
        </p:nvSpPr>
        <p:spPr>
          <a:xfrm>
            <a:off x="1244626" y="2412242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01503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7" y="969997"/>
            <a:ext cx="6825455" cy="3602003"/>
          </a:xfrm>
        </p:spPr>
        <p:txBody>
          <a:bodyPr wrap="square" tIns="0">
            <a:noAutofit/>
          </a:bodyPr>
          <a:lstStyle/>
          <a:p>
            <a:pPr marL="0" lvl="0" indent="0">
              <a:buSzPct val="100000"/>
              <a:buNone/>
              <a:defRPr/>
            </a:pPr>
            <a:r>
              <a:rPr lang="en-US" b="1" dirty="0"/>
              <a:t>until 2005: </a:t>
            </a:r>
            <a:r>
              <a:rPr lang="en-US" sz="1200" dirty="0"/>
              <a:t>We reported these successes on conferences using the mantra:</a:t>
            </a:r>
          </a:p>
          <a:p>
            <a:pPr marL="0" lvl="0" indent="0">
              <a:buSzPct val="100000"/>
              <a:buNone/>
              <a:defRPr/>
            </a:pPr>
            <a:r>
              <a:rPr lang="en-US" sz="1200" i="1" dirty="0"/>
              <a:t>Currently, the most efficient way to improve the forecast accuracy is the implementation of a</a:t>
            </a:r>
          </a:p>
          <a:p>
            <a:pPr marL="0" lvl="0" indent="0">
              <a:buSzPct val="100000"/>
              <a:buNone/>
              <a:defRPr/>
            </a:pPr>
            <a:r>
              <a:rPr lang="en-US" sz="1200" i="1" dirty="0"/>
              <a:t>state-of-the-art statistical post-processing system that operates on the outputs of numerical models.</a:t>
            </a:r>
          </a:p>
          <a:p>
            <a:pPr marL="0" lvl="0" indent="0">
              <a:buSzPct val="100000"/>
              <a:buNone/>
              <a:defRPr/>
            </a:pPr>
            <a:endParaRPr lang="en-US" sz="1200" b="1" dirty="0"/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Contracts from DWD, KNMI and private start-up weather companies:</a:t>
            </a:r>
          </a:p>
          <a:p>
            <a:pPr>
              <a:buSzPct val="100000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They gave us their historical model and observation data</a:t>
            </a:r>
          </a:p>
          <a:p>
            <a:pPr>
              <a:buSzPct val="100000"/>
              <a:defRPr/>
            </a:pPr>
            <a:r>
              <a:rPr lang="en-US" dirty="0"/>
              <a:t>MSwr implemented ready-to-run systems at their sites.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SzPct val="100000"/>
              <a:buNone/>
              <a:defRPr/>
            </a:pPr>
            <a:r>
              <a:rPr lang="en-US" sz="1200" dirty="0"/>
              <a:t>Some companies developed own MOS and missed ~15% of accuracy as compared to </a:t>
            </a:r>
            <a:r>
              <a:rPr lang="en-US" sz="1200" dirty="0" err="1"/>
              <a:t>MSwr</a:t>
            </a:r>
            <a:r>
              <a:rPr lang="en-US" sz="1200" dirty="0"/>
              <a:t>-MOS.</a:t>
            </a:r>
          </a:p>
          <a:p>
            <a:pPr marL="0" lvl="0" indent="0">
              <a:buSzPct val="100000"/>
              <a:buNone/>
              <a:defRPr/>
            </a:pPr>
            <a:endParaRPr lang="en-US" dirty="0"/>
          </a:p>
          <a:p>
            <a:pPr marL="0" lvl="0" indent="0">
              <a:lnSpc>
                <a:spcPct val="100000"/>
              </a:lnSpc>
              <a:buSzPct val="100000"/>
              <a:buNone/>
              <a:defRPr/>
            </a:pPr>
            <a:r>
              <a:rPr lang="en-US" sz="1200" dirty="0"/>
              <a:t>How do we know that?</a:t>
            </a:r>
          </a:p>
          <a:p>
            <a:pPr marL="0" lvl="0" indent="0">
              <a:lnSpc>
                <a:spcPct val="100000"/>
              </a:lnSpc>
              <a:buSzPct val="100000"/>
              <a:buNone/>
              <a:defRPr/>
            </a:pPr>
            <a:endParaRPr lang="en-US" dirty="0"/>
          </a:p>
          <a:p>
            <a:pPr marL="0" lvl="0" indent="0">
              <a:buSzPct val="100000"/>
              <a:buNone/>
              <a:defRPr/>
            </a:pPr>
            <a:r>
              <a:rPr lang="en-US" dirty="0"/>
              <a:t>Weather forecasting competition www.wetterturnier.de started</a:t>
            </a:r>
          </a:p>
          <a:p>
            <a:pPr>
              <a:buSzPct val="100000"/>
              <a:defRPr/>
            </a:pPr>
            <a:r>
              <a:rPr lang="en-US" dirty="0"/>
              <a:t>a competition of the forecasts of </a:t>
            </a:r>
            <a:r>
              <a:rPr lang="de-DE" dirty="0" err="1"/>
              <a:t>enthusiastic</a:t>
            </a:r>
            <a:r>
              <a:rPr lang="en-US" dirty="0"/>
              <a:t> experts and amateurs and algorithms</a:t>
            </a:r>
          </a:p>
          <a:p>
            <a:pPr>
              <a:buSzPct val="100000"/>
              <a:defRPr/>
            </a:pPr>
            <a:r>
              <a:rPr lang="en-US" dirty="0"/>
              <a:t>a unique verification tool: The only real-time verification platform for different forecast providers.</a:t>
            </a:r>
          </a:p>
          <a:p>
            <a:pPr marL="0" lvl="0" indent="0">
              <a:lnSpc>
                <a:spcPct val="100000"/>
              </a:lnSpc>
              <a:buSzPct val="100000"/>
              <a:buNone/>
              <a:defRPr/>
            </a:pPr>
            <a:endParaRPr lang="en-US" sz="12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254112-298C-4269-9AC8-85680376D460}"/>
              </a:ext>
            </a:extLst>
          </p:cNvPr>
          <p:cNvSpPr txBox="1">
            <a:spLocks/>
          </p:cNvSpPr>
          <p:nvPr/>
        </p:nvSpPr>
        <p:spPr>
          <a:xfrm>
            <a:off x="260927" y="977113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1995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C384EE-0034-421F-9FA2-B46A1FD06BEC}"/>
              </a:ext>
            </a:extLst>
          </p:cNvPr>
          <p:cNvSpPr>
            <a:spLocks noChangeAspect="1"/>
          </p:cNvSpPr>
          <p:nvPr/>
        </p:nvSpPr>
        <p:spPr>
          <a:xfrm>
            <a:off x="1244626" y="103914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F4AA96A-40A6-4FD0-90F1-C7D62BBBBD77}"/>
              </a:ext>
            </a:extLst>
          </p:cNvPr>
          <p:cNvSpPr txBox="1">
            <a:spLocks/>
          </p:cNvSpPr>
          <p:nvPr/>
        </p:nvSpPr>
        <p:spPr>
          <a:xfrm>
            <a:off x="260927" y="3811193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2000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D0D3F9B-3A8C-4E3B-9C97-F5D5F57AC5E9}"/>
              </a:ext>
            </a:extLst>
          </p:cNvPr>
          <p:cNvSpPr>
            <a:spLocks noChangeAspect="1"/>
          </p:cNvSpPr>
          <p:nvPr/>
        </p:nvSpPr>
        <p:spPr>
          <a:xfrm>
            <a:off x="1244626" y="387322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97125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D07861-AFC0-4E03-992C-C1C016517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22"/>
            <a:ext cx="6025187" cy="39975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2B4456-A745-4D7F-A22B-1BBF5B17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21"/>
            <a:ext cx="6025187" cy="39975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738127-716C-4A4B-B5F4-1E11C1D87A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9"/>
            <a:ext cx="6025187" cy="39975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DB3E84-9F78-4761-9570-7046629781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8"/>
            <a:ext cx="6025187" cy="39975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014685C-68DA-4E78-96E2-8AE364982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6"/>
            <a:ext cx="6025187" cy="39975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CBC5A7B-3475-4A4B-B72B-634B37FA14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4"/>
            <a:ext cx="6025187" cy="39975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922802C-257A-47F1-9EC2-A6140E37F8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3"/>
            <a:ext cx="6025187" cy="39975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8FAD65D-B7B7-4B55-8324-C94A8F6FBE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2"/>
            <a:ext cx="6025187" cy="39975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42788BE-FE8F-4A44-9F77-26DBF71392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1"/>
            <a:ext cx="6025187" cy="39975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17F0569-144C-44E9-AF15-FA286CAD61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7810"/>
            <a:ext cx="6025187" cy="39975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44341E2-891F-40B6-ADD7-C65458E0B67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/>
          <a:stretch/>
        </p:blipFill>
        <p:spPr>
          <a:xfrm>
            <a:off x="1386610" y="767808"/>
            <a:ext cx="6025187" cy="399579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F0FB161-E79E-450E-AA70-0364158A17C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/>
          <a:stretch/>
        </p:blipFill>
        <p:spPr>
          <a:xfrm>
            <a:off x="1386610" y="765351"/>
            <a:ext cx="6025187" cy="39975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C2BE775-4A44-4D75-8997-6E879E52046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/>
          <a:stretch/>
        </p:blipFill>
        <p:spPr>
          <a:xfrm>
            <a:off x="1386611" y="758933"/>
            <a:ext cx="6027118" cy="39994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C93D881-41FB-485A-BD55-8FA11C018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/>
          <a:stretch/>
        </p:blipFill>
        <p:spPr>
          <a:xfrm>
            <a:off x="1386611" y="754362"/>
            <a:ext cx="6027118" cy="400275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DFC24EA-2527-4392-B1D1-7C4E894E879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>
          <a:xfrm>
            <a:off x="1381348" y="767716"/>
            <a:ext cx="6032912" cy="40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6A85A75-FB56-40F5-A453-023C515BAAB6}"/>
              </a:ext>
            </a:extLst>
          </p:cNvPr>
          <p:cNvCxnSpPr>
            <a:cxnSpLocks/>
          </p:cNvCxnSpPr>
          <p:nvPr/>
        </p:nvCxnSpPr>
        <p:spPr>
          <a:xfrm>
            <a:off x="1334626" y="4042692"/>
            <a:ext cx="0" cy="67255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1334626" y="790575"/>
            <a:ext cx="0" cy="353725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7" y="969997"/>
            <a:ext cx="6838711" cy="3602003"/>
          </a:xfrm>
        </p:spPr>
        <p:txBody>
          <a:bodyPr wrap="square" tIns="0">
            <a:noAutofit/>
          </a:bodyPr>
          <a:lstStyle/>
          <a:p>
            <a:pPr marL="0" indent="0">
              <a:buSzPct val="100000"/>
              <a:buNone/>
              <a:defRPr/>
            </a:pPr>
            <a:r>
              <a:rPr lang="en-US" sz="1200" dirty="0" err="1"/>
              <a:t>MSwr</a:t>
            </a:r>
            <a:r>
              <a:rPr lang="en-US" sz="1200" dirty="0"/>
              <a:t> went on the market with 'own' MOS - based on GFS model + SYNOP and METAR Obs.</a:t>
            </a:r>
          </a:p>
          <a:p>
            <a:pPr marL="0" indent="0">
              <a:buSzPct val="100000"/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10 customers: Mainly smaller weather services with small R&amp;D capacities.</a:t>
            </a:r>
          </a:p>
          <a:p>
            <a:pPr marL="0" indent="0">
              <a:buSzPct val="100000"/>
              <a:buNone/>
              <a:defRPr/>
            </a:pPr>
            <a:endParaRPr lang="en-US" dirty="0"/>
          </a:p>
          <a:p>
            <a:pPr marL="0" indent="0">
              <a:buSzPct val="100000"/>
              <a:buNone/>
              <a:defRPr/>
            </a:pPr>
            <a:r>
              <a:rPr lang="en-US" b="1" i="1" dirty="0"/>
              <a:t>Practice:</a:t>
            </a:r>
            <a:r>
              <a:rPr lang="en-US" i="1" dirty="0"/>
              <a:t> </a:t>
            </a:r>
            <a:r>
              <a:rPr lang="en-US" i="1" dirty="0" err="1"/>
              <a:t>MSwr</a:t>
            </a:r>
            <a:r>
              <a:rPr lang="en-US" i="1" dirty="0"/>
              <a:t> produces forecasts</a:t>
            </a:r>
          </a:p>
          <a:p>
            <a:pPr>
              <a:lnSpc>
                <a:spcPct val="100000"/>
              </a:lnSpc>
              <a:buSzPct val="100000"/>
              <a:defRPr/>
            </a:pPr>
            <a:r>
              <a:rPr lang="en-US" i="1" dirty="0"/>
              <a:t>for ~60.000 places worldwide</a:t>
            </a:r>
          </a:p>
          <a:p>
            <a:pPr>
              <a:lnSpc>
                <a:spcPct val="100000"/>
              </a:lnSpc>
              <a:buSzPct val="100000"/>
              <a:defRPr/>
            </a:pPr>
            <a:r>
              <a:rPr lang="en-US" i="1" dirty="0"/>
              <a:t>for ~200 elements (predictands)</a:t>
            </a:r>
          </a:p>
          <a:p>
            <a:pPr>
              <a:lnSpc>
                <a:spcPct val="100000"/>
              </a:lnSpc>
              <a:buSzPct val="100000"/>
              <a:defRPr/>
            </a:pPr>
            <a:r>
              <a:rPr lang="en-US" i="1" dirty="0"/>
              <a:t>updated each hour</a:t>
            </a:r>
          </a:p>
          <a:p>
            <a:pPr>
              <a:lnSpc>
                <a:spcPct val="100000"/>
              </a:lnSpc>
              <a:buSzPct val="100000"/>
              <a:defRPr/>
            </a:pPr>
            <a:r>
              <a:rPr lang="en-US" i="1" dirty="0"/>
              <a:t>in forecast steps of 1 hour</a:t>
            </a:r>
          </a:p>
          <a:p>
            <a:pPr>
              <a:lnSpc>
                <a:spcPct val="100000"/>
              </a:lnSpc>
              <a:buSzPct val="100000"/>
              <a:defRPr/>
            </a:pPr>
            <a:r>
              <a:rPr lang="en-US" i="1" dirty="0"/>
              <a:t>up to 15 days ahead.</a:t>
            </a:r>
          </a:p>
          <a:p>
            <a:pPr marL="0" indent="0">
              <a:lnSpc>
                <a:spcPct val="100000"/>
              </a:lnSpc>
              <a:buSzPct val="100000"/>
              <a:buNone/>
              <a:defRPr/>
            </a:pPr>
            <a:endParaRPr lang="en-US" dirty="0"/>
          </a:p>
          <a:p>
            <a:pPr marL="0" indent="0">
              <a:buSzPct val="100000"/>
              <a:buNone/>
              <a:defRPr/>
            </a:pPr>
            <a:r>
              <a:rPr lang="en-US" dirty="0"/>
              <a:t>Each customer gets usually only a small fraction of these forecasts</a:t>
            </a:r>
          </a:p>
          <a:p>
            <a:pPr>
              <a:lnSpc>
                <a:spcPct val="100000"/>
              </a:lnSpc>
              <a:buSzPct val="100000"/>
              <a:defRPr/>
            </a:pPr>
            <a:r>
              <a:rPr lang="en-US" dirty="0"/>
              <a:t>to be downloaded from our ftp server or</a:t>
            </a:r>
          </a:p>
          <a:p>
            <a:pPr>
              <a:lnSpc>
                <a:spcPct val="100000"/>
              </a:lnSpc>
              <a:buSzPct val="100000"/>
              <a:defRPr/>
            </a:pPr>
            <a:r>
              <a:rPr lang="en-US" dirty="0"/>
              <a:t>via license to run the system operationally at his site.</a:t>
            </a:r>
          </a:p>
          <a:p>
            <a:pPr marL="0" indent="0">
              <a:buSzPct val="100000"/>
              <a:buNone/>
              <a:defRPr/>
            </a:pPr>
            <a:endParaRPr lang="en-US" dirty="0"/>
          </a:p>
          <a:p>
            <a:pPr marL="0" indent="0">
              <a:buSzPct val="100000"/>
              <a:buNone/>
              <a:defRPr/>
            </a:pPr>
            <a:r>
              <a:rPr lang="en-US" b="1" dirty="0"/>
              <a:t>until present: </a:t>
            </a:r>
            <a:r>
              <a:rPr lang="en-US" dirty="0"/>
              <a:t>MSwr buys ECMWF data (only for Europe) and sells</a:t>
            </a:r>
          </a:p>
          <a:p>
            <a:pPr marL="0" indent="0">
              <a:buSzPct val="100000"/>
              <a:buNone/>
              <a:defRPr/>
            </a:pPr>
            <a:r>
              <a:rPr lang="de-DE" dirty="0"/>
              <a:t>ECMWF+GFS+(GFS-Ensemble)-MOS-Mix</a:t>
            </a:r>
            <a:r>
              <a:rPr lang="en-US" dirty="0"/>
              <a:t> with notable better performance than just GFS-MOS.</a:t>
            </a:r>
          </a:p>
          <a:p>
            <a:pPr marL="0" indent="0">
              <a:buSzPct val="100000"/>
              <a:buNone/>
              <a:defRPr/>
            </a:pPr>
            <a:endParaRPr lang="en-US" sz="120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255C53-A522-4474-86D3-E6EF7CB26F92}"/>
              </a:ext>
            </a:extLst>
          </p:cNvPr>
          <p:cNvSpPr txBox="1">
            <a:spLocks/>
          </p:cNvSpPr>
          <p:nvPr/>
        </p:nvSpPr>
        <p:spPr>
          <a:xfrm>
            <a:off x="260927" y="968891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2005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B78951-702A-47DD-B989-2658302A1CF9}"/>
              </a:ext>
            </a:extLst>
          </p:cNvPr>
          <p:cNvSpPr>
            <a:spLocks noChangeAspect="1"/>
          </p:cNvSpPr>
          <p:nvPr/>
        </p:nvSpPr>
        <p:spPr>
          <a:xfrm>
            <a:off x="1244626" y="1030919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B8ED82A-A25F-4712-AE40-465488E3B729}"/>
              </a:ext>
            </a:extLst>
          </p:cNvPr>
          <p:cNvSpPr txBox="1">
            <a:spLocks/>
          </p:cNvSpPr>
          <p:nvPr/>
        </p:nvSpPr>
        <p:spPr>
          <a:xfrm>
            <a:off x="260927" y="4085802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2015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A667F7A-0B50-4687-9452-369389F5DFF9}"/>
              </a:ext>
            </a:extLst>
          </p:cNvPr>
          <p:cNvSpPr>
            <a:spLocks noChangeAspect="1"/>
          </p:cNvSpPr>
          <p:nvPr/>
        </p:nvSpPr>
        <p:spPr>
          <a:xfrm>
            <a:off x="1244626" y="4147830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33746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FE91F25-7BC8-423D-895E-4EB2F4C97A6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dirty="0"/>
              <a:t>1.  </a:t>
            </a:r>
            <a:r>
              <a:rPr lang="de-DE" sz="1400" b="1" dirty="0" err="1"/>
              <a:t>What</a:t>
            </a:r>
            <a:r>
              <a:rPr lang="de-DE" sz="1400" b="1" dirty="0"/>
              <a:t> </a:t>
            </a:r>
            <a:r>
              <a:rPr lang="de-DE" sz="1400" b="1" dirty="0" err="1"/>
              <a:t>is</a:t>
            </a:r>
            <a:r>
              <a:rPr lang="de-DE" sz="1400" b="1" dirty="0"/>
              <a:t> MOS?</a:t>
            </a:r>
          </a:p>
          <a:p>
            <a:pPr>
              <a:lnSpc>
                <a:spcPct val="100000"/>
              </a:lnSpc>
            </a:pPr>
            <a:r>
              <a:rPr lang="de-DE" sz="1000" dirty="0"/>
              <a:t>        Klaus </a:t>
            </a:r>
            <a:r>
              <a:rPr lang="de-DE" sz="1000" dirty="0" err="1"/>
              <a:t>Knüpffer</a:t>
            </a: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400" dirty="0"/>
              <a:t>2.  </a:t>
            </a:r>
            <a:r>
              <a:rPr lang="de-DE" sz="1400" b="1" dirty="0" err="1"/>
              <a:t>History</a:t>
            </a:r>
            <a:r>
              <a:rPr lang="de-DE" sz="1400" b="1" dirty="0"/>
              <a:t> and Mission MSwr</a:t>
            </a:r>
          </a:p>
          <a:p>
            <a:pPr>
              <a:lnSpc>
                <a:spcPct val="100000"/>
              </a:lnSpc>
            </a:pPr>
            <a:r>
              <a:rPr lang="de-DE" sz="1000" dirty="0"/>
              <a:t>        Klaus </a:t>
            </a:r>
            <a:r>
              <a:rPr lang="de-DE" sz="1000" dirty="0" err="1"/>
              <a:t>Knüpffer</a:t>
            </a: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en-US" sz="1400" dirty="0"/>
              <a:t>3.  </a:t>
            </a:r>
            <a:r>
              <a:rPr lang="en-US" sz="1400" b="1" dirty="0"/>
              <a:t>Model Output Statistics vs Direct Model Output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000" dirty="0"/>
              <a:t>        Klaus </a:t>
            </a:r>
            <a:r>
              <a:rPr lang="de-DE" sz="1000" dirty="0" err="1"/>
              <a:t>Knüpffer</a:t>
            </a: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400" dirty="0"/>
              <a:t>4.  </a:t>
            </a:r>
            <a:r>
              <a:rPr lang="de-DE" sz="1400" b="1" dirty="0" err="1"/>
              <a:t>Product</a:t>
            </a:r>
            <a:r>
              <a:rPr lang="de-DE" sz="1400" b="1" dirty="0"/>
              <a:t> Developments</a:t>
            </a:r>
          </a:p>
          <a:p>
            <a:pPr>
              <a:lnSpc>
                <a:spcPct val="100000"/>
              </a:lnSpc>
            </a:pPr>
            <a:r>
              <a:rPr lang="de-DE" sz="1000" dirty="0"/>
              <a:t>        Klaus </a:t>
            </a:r>
            <a:r>
              <a:rPr lang="de-DE" sz="1000" dirty="0" err="1"/>
              <a:t>Knüpffer</a:t>
            </a: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en-US" sz="1400" dirty="0"/>
              <a:t>5.  </a:t>
            </a:r>
            <a:r>
              <a:rPr lang="en-US" sz="1400" b="1" dirty="0"/>
              <a:t>MSwr and Aviation: Relationship with Natl. Weather Services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000" dirty="0"/>
              <a:t>        Bernd Richter</a:t>
            </a:r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400" dirty="0"/>
              <a:t>6.  </a:t>
            </a:r>
            <a:r>
              <a:rPr lang="en-US" sz="1400" b="1" dirty="0"/>
              <a:t>A Step by Step approach …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000" dirty="0"/>
              <a:t>        </a:t>
            </a:r>
            <a:r>
              <a:rPr lang="de-DE" sz="1000" dirty="0" err="1"/>
              <a:t>Diederik</a:t>
            </a:r>
            <a:r>
              <a:rPr lang="de-DE" sz="1000" dirty="0"/>
              <a:t> </a:t>
            </a:r>
            <a:r>
              <a:rPr lang="de-DE" sz="1000" dirty="0" err="1"/>
              <a:t>Haalman</a:t>
            </a: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400" dirty="0"/>
              <a:t>7.  </a:t>
            </a:r>
            <a:r>
              <a:rPr lang="de-DE" sz="1400" b="1" dirty="0"/>
              <a:t>Future </a:t>
            </a:r>
            <a:r>
              <a:rPr lang="de-DE" sz="1400" b="1" dirty="0" err="1"/>
              <a:t>of</a:t>
            </a:r>
            <a:r>
              <a:rPr lang="de-DE" sz="1400" b="1" dirty="0"/>
              <a:t> MSwr</a:t>
            </a:r>
          </a:p>
          <a:p>
            <a:pPr>
              <a:lnSpc>
                <a:spcPct val="100000"/>
              </a:lnSpc>
            </a:pPr>
            <a:r>
              <a:rPr lang="de-DE" sz="1000" dirty="0"/>
              <a:t>        </a:t>
            </a:r>
            <a:r>
              <a:rPr lang="de-DE" sz="1000" dirty="0" err="1"/>
              <a:t>Diederik</a:t>
            </a:r>
            <a:r>
              <a:rPr lang="de-DE" sz="1000" dirty="0"/>
              <a:t> </a:t>
            </a:r>
            <a:r>
              <a:rPr lang="de-DE" sz="1000" dirty="0" err="1"/>
              <a:t>Haalman</a:t>
            </a:r>
            <a:endParaRPr lang="de-DE" sz="1100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19608CD4-9D55-443B-9FAD-9EE1C272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de-DE" dirty="0"/>
              <a:t>アウトライン</a:t>
            </a:r>
            <a:br>
              <a:rPr lang="de-DE" dirty="0"/>
            </a:br>
            <a:br>
              <a:rPr lang="en-US" altLang="ja-JP" dirty="0"/>
            </a:br>
            <a:r>
              <a:rPr lang="en-US" altLang="ja-JP" dirty="0"/>
              <a:t>Outline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46EB28CB-52B4-41BB-B0D8-FE70BCEBFA94}"/>
              </a:ext>
            </a:extLst>
          </p:cNvPr>
          <p:cNvSpPr txBox="1">
            <a:spLocks/>
          </p:cNvSpPr>
          <p:nvPr/>
        </p:nvSpPr>
        <p:spPr>
          <a:xfrm>
            <a:off x="2860276" y="256109"/>
            <a:ext cx="468000" cy="468000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  <a:effectLst/>
        </p:spPr>
        <p:txBody>
          <a:bodyPr vert="horz" lIns="45712" tIns="22856" rIns="45712" bIns="22856" numCol="1" rtlCol="0" anchor="ctr">
            <a:normAutofit/>
          </a:bodyPr>
          <a:lstStyle>
            <a:lvl1pPr marL="0" indent="0" algn="ctr" defTabSz="68557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00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34278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73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5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44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de-DE" dirty="0">
                <a:solidFill>
                  <a:schemeClr val="tx2"/>
                </a:solidFill>
              </a:rPr>
              <a:t>一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0562D6F6-493E-4328-A04D-7A1BA55D6EBD}"/>
              </a:ext>
            </a:extLst>
          </p:cNvPr>
          <p:cNvSpPr txBox="1">
            <a:spLocks/>
          </p:cNvSpPr>
          <p:nvPr/>
        </p:nvSpPr>
        <p:spPr>
          <a:xfrm>
            <a:off x="2860276" y="929504"/>
            <a:ext cx="468000" cy="468000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  <a:effectLst/>
        </p:spPr>
        <p:txBody>
          <a:bodyPr vert="horz" lIns="45712" tIns="22856" rIns="45712" bIns="22856" numCol="1" rtlCol="0" anchor="ctr">
            <a:normAutofit/>
          </a:bodyPr>
          <a:lstStyle>
            <a:lvl1pPr marL="0" indent="0" algn="ctr" defTabSz="68557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00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34278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73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5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44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de-DE" dirty="0">
                <a:solidFill>
                  <a:schemeClr val="tx2"/>
                </a:solidFill>
              </a:rPr>
              <a:t>二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E45959C-470A-460B-BD53-1310CACAEA6C}"/>
              </a:ext>
            </a:extLst>
          </p:cNvPr>
          <p:cNvSpPr txBox="1">
            <a:spLocks/>
          </p:cNvSpPr>
          <p:nvPr/>
        </p:nvSpPr>
        <p:spPr>
          <a:xfrm>
            <a:off x="2860276" y="1602899"/>
            <a:ext cx="468000" cy="468000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  <a:effectLst/>
        </p:spPr>
        <p:txBody>
          <a:bodyPr vert="horz" lIns="45712" tIns="22856" rIns="45712" bIns="22856" numCol="1" rtlCol="0" anchor="ctr">
            <a:normAutofit/>
          </a:bodyPr>
          <a:lstStyle>
            <a:lvl1pPr marL="0" indent="0" algn="ctr" defTabSz="68557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00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34278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73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5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44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de-DE" dirty="0">
                <a:solidFill>
                  <a:schemeClr val="tx2"/>
                </a:solidFill>
              </a:rPr>
              <a:t>三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08E7762-E77A-43FC-8D49-398AB8ECB642}"/>
              </a:ext>
            </a:extLst>
          </p:cNvPr>
          <p:cNvSpPr txBox="1">
            <a:spLocks/>
          </p:cNvSpPr>
          <p:nvPr/>
        </p:nvSpPr>
        <p:spPr>
          <a:xfrm>
            <a:off x="2860276" y="2280722"/>
            <a:ext cx="468000" cy="468000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  <a:effectLst/>
        </p:spPr>
        <p:txBody>
          <a:bodyPr vert="horz" lIns="45712" tIns="22856" rIns="45712" bIns="22856" numCol="1" rtlCol="0" anchor="ctr">
            <a:normAutofit/>
          </a:bodyPr>
          <a:lstStyle>
            <a:lvl1pPr marL="0" indent="0" algn="ctr" defTabSz="68557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00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34278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73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5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44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de-DE" dirty="0">
                <a:solidFill>
                  <a:schemeClr val="tx2"/>
                </a:solidFill>
              </a:rPr>
              <a:t>四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FB8CFCC-1036-4C14-B2D9-1C748F634006}"/>
              </a:ext>
            </a:extLst>
          </p:cNvPr>
          <p:cNvSpPr txBox="1">
            <a:spLocks/>
          </p:cNvSpPr>
          <p:nvPr/>
        </p:nvSpPr>
        <p:spPr>
          <a:xfrm>
            <a:off x="2860276" y="2958545"/>
            <a:ext cx="468000" cy="468000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  <a:effectLst/>
        </p:spPr>
        <p:txBody>
          <a:bodyPr vert="horz" lIns="45712" tIns="22856" rIns="45712" bIns="22856" numCol="1" rtlCol="0" anchor="ctr">
            <a:normAutofit/>
          </a:bodyPr>
          <a:lstStyle>
            <a:lvl1pPr marL="0" indent="0" algn="ctr" defTabSz="68557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00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34278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73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5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44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de-DE" dirty="0">
                <a:solidFill>
                  <a:schemeClr val="tx2"/>
                </a:solidFill>
              </a:rPr>
              <a:t>五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9D2F2BF-57B6-4FC8-BE35-3397888C2F62}"/>
              </a:ext>
            </a:extLst>
          </p:cNvPr>
          <p:cNvSpPr txBox="1">
            <a:spLocks/>
          </p:cNvSpPr>
          <p:nvPr/>
        </p:nvSpPr>
        <p:spPr>
          <a:xfrm>
            <a:off x="2860276" y="3636368"/>
            <a:ext cx="468000" cy="468000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  <a:effectLst/>
        </p:spPr>
        <p:txBody>
          <a:bodyPr vert="horz" lIns="45712" tIns="22856" rIns="45712" bIns="22856" numCol="1" rtlCol="0" anchor="ctr">
            <a:normAutofit/>
          </a:bodyPr>
          <a:lstStyle>
            <a:lvl1pPr marL="0" indent="0" algn="ctr" defTabSz="68557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00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34278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73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5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44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de-DE" dirty="0">
                <a:solidFill>
                  <a:schemeClr val="tx2"/>
                </a:solidFill>
              </a:rPr>
              <a:t>六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4480B51-24BB-4541-9677-3C88292D188B}"/>
              </a:ext>
            </a:extLst>
          </p:cNvPr>
          <p:cNvSpPr txBox="1">
            <a:spLocks/>
          </p:cNvSpPr>
          <p:nvPr/>
        </p:nvSpPr>
        <p:spPr>
          <a:xfrm>
            <a:off x="2860276" y="4314191"/>
            <a:ext cx="468000" cy="468000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  <a:effectLst/>
        </p:spPr>
        <p:txBody>
          <a:bodyPr vert="horz" lIns="45712" tIns="22856" rIns="45712" bIns="22856" numCol="1" rtlCol="0" anchor="ctr">
            <a:normAutofit/>
          </a:bodyPr>
          <a:lstStyle>
            <a:lvl1pPr marL="0" indent="0" algn="ctr" defTabSz="68557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00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34278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73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57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44" indent="0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de-DE" dirty="0">
                <a:solidFill>
                  <a:schemeClr val="tx2"/>
                </a:solidFill>
              </a:rPr>
              <a:t>七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6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DDCB10-BACB-4460-9592-697C345DC5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569" y="972744"/>
            <a:ext cx="7631113" cy="3498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The Mission of </a:t>
            </a:r>
            <a:r>
              <a:rPr lang="en-US" sz="2000" b="1" dirty="0" err="1"/>
              <a:t>MSwr</a:t>
            </a:r>
            <a:endParaRPr lang="de-DE" sz="20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752A24C-A7B7-45EB-A597-1FDAF0A73FA3}"/>
              </a:ext>
            </a:extLst>
          </p:cNvPr>
          <p:cNvSpPr txBox="1">
            <a:spLocks/>
          </p:cNvSpPr>
          <p:nvPr/>
        </p:nvSpPr>
        <p:spPr>
          <a:xfrm>
            <a:off x="1368750" y="1745992"/>
            <a:ext cx="6572751" cy="2594885"/>
          </a:xfrm>
          <a:prstGeom prst="rect">
            <a:avLst/>
          </a:prstGeom>
          <a:solidFill>
            <a:schemeClr val="bg1"/>
          </a:solidFill>
          <a:ln w="47625">
            <a:solidFill>
              <a:srgbClr val="CE3E26"/>
            </a:solidFill>
            <a:miter lim="800000"/>
          </a:ln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potential of statistical post-processing</a:t>
            </a:r>
          </a:p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a wide range of customers</a:t>
            </a:r>
          </a:p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benefit of society and involved companies</a:t>
            </a:r>
          </a:p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variety of products to be presented later.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2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4" y="838647"/>
            <a:ext cx="7252440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b="1" dirty="0"/>
              <a:t>Introduction: Inductive and Deductive Modeling – a System Analytic View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MOS without model is about nothing.</a:t>
            </a:r>
          </a:p>
          <a:p>
            <a:pPr marL="0" indent="0">
              <a:buNone/>
            </a:pPr>
            <a:r>
              <a:rPr lang="en-US" sz="1200" dirty="0"/>
              <a:t>A model without statistical post-processing is about 20 years behind w.r.t. accuracy of the forecasts.</a:t>
            </a:r>
          </a:p>
          <a:p>
            <a:pPr marL="0" indent="0">
              <a:buNone/>
            </a:pPr>
            <a:r>
              <a:rPr lang="en-US" sz="1200" dirty="0"/>
              <a:t>Marriage of Physics, Synoptics and Statistics brings the best result.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三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5" y="116618"/>
            <a:ext cx="4579697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Model Output Statistics vs Direct Model Output</a:t>
            </a:r>
            <a:endParaRPr lang="de-DE" sz="1600" b="1" dirty="0">
              <a:latin typeface="+mj-lt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6FAF36D-6C86-4438-ADD3-1AA34B40D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01489"/>
              </p:ext>
            </p:extLst>
          </p:nvPr>
        </p:nvGraphicFramePr>
        <p:xfrm>
          <a:off x="756444" y="1231697"/>
          <a:ext cx="7252440" cy="234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480">
                  <a:extLst>
                    <a:ext uri="{9D8B030D-6E8A-4147-A177-3AD203B41FA5}">
                      <a16:colId xmlns:a16="http://schemas.microsoft.com/office/drawing/2014/main" val="3149976850"/>
                    </a:ext>
                  </a:extLst>
                </a:gridCol>
                <a:gridCol w="2417480">
                  <a:extLst>
                    <a:ext uri="{9D8B030D-6E8A-4147-A177-3AD203B41FA5}">
                      <a16:colId xmlns:a16="http://schemas.microsoft.com/office/drawing/2014/main" val="3088902646"/>
                    </a:ext>
                  </a:extLst>
                </a:gridCol>
                <a:gridCol w="2417480">
                  <a:extLst>
                    <a:ext uri="{9D8B030D-6E8A-4147-A177-3AD203B41FA5}">
                      <a16:colId xmlns:a16="http://schemas.microsoft.com/office/drawing/2014/main" val="433660152"/>
                    </a:ext>
                  </a:extLst>
                </a:gridCol>
              </a:tblGrid>
              <a:tr h="265835">
                <a:tc>
                  <a:txBody>
                    <a:bodyPr/>
                    <a:lstStyle/>
                    <a:p>
                      <a:r>
                        <a:rPr lang="de-DE" sz="1200" dirty="0"/>
                        <a:t>Modeling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Deductive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Inductive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163246"/>
                  </a:ext>
                </a:extLst>
              </a:tr>
              <a:tr h="265835">
                <a:tc>
                  <a:txBody>
                    <a:bodyPr/>
                    <a:lstStyle/>
                    <a:p>
                      <a:r>
                        <a:rPr lang="de-DE" sz="1200" dirty="0"/>
                        <a:t>Method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Axiomatic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Empirical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39245"/>
                  </a:ext>
                </a:extLst>
              </a:tr>
              <a:tr h="265835">
                <a:tc>
                  <a:txBody>
                    <a:bodyPr/>
                    <a:lstStyle/>
                    <a:p>
                      <a:r>
                        <a:rPr lang="de-DE" sz="12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Statistics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96735"/>
                  </a:ext>
                </a:extLst>
              </a:tr>
              <a:tr h="265835">
                <a:tc>
                  <a:txBody>
                    <a:bodyPr/>
                    <a:lstStyle/>
                    <a:p>
                      <a:r>
                        <a:rPr lang="de-DE" sz="1200" dirty="0"/>
                        <a:t>A-priori </a:t>
                      </a:r>
                      <a:r>
                        <a:rPr lang="de-DE" sz="1200" dirty="0" err="1"/>
                        <a:t>knowledge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25470"/>
                  </a:ext>
                </a:extLst>
              </a:tr>
              <a:tr h="265835">
                <a:tc>
                  <a:txBody>
                    <a:bodyPr/>
                    <a:lstStyle/>
                    <a:p>
                      <a:r>
                        <a:rPr lang="de-DE" sz="1200" dirty="0"/>
                        <a:t>Model </a:t>
                      </a:r>
                      <a:r>
                        <a:rPr lang="de-DE" sz="1200" dirty="0" err="1"/>
                        <a:t>complexity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15765"/>
                  </a:ext>
                </a:extLst>
              </a:tr>
              <a:tr h="403141">
                <a:tc>
                  <a:txBody>
                    <a:bodyPr/>
                    <a:lstStyle/>
                    <a:p>
                      <a:r>
                        <a:rPr lang="de-DE" sz="1200" dirty="0"/>
                        <a:t>Model </a:t>
                      </a:r>
                      <a:r>
                        <a:rPr lang="de-DE" sz="1200" dirty="0" err="1"/>
                        <a:t>validity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General in space and time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Local</a:t>
                      </a:r>
                      <a:r>
                        <a:rPr lang="de-DE" sz="1200" dirty="0"/>
                        <a:t> and time </a:t>
                      </a:r>
                      <a:r>
                        <a:rPr lang="de-DE" sz="1200" dirty="0" err="1"/>
                        <a:t>specific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23179"/>
                  </a:ext>
                </a:extLst>
              </a:tr>
              <a:tr h="569142">
                <a:tc>
                  <a:txBody>
                    <a:bodyPr/>
                    <a:lstStyle/>
                    <a:p>
                      <a:r>
                        <a:rPr lang="de-DE" sz="1200" dirty="0" err="1"/>
                        <a:t>Example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MOS, AI, </a:t>
                      </a:r>
                      <a:r>
                        <a:rPr lang="de-DE" sz="1200" dirty="0" err="1"/>
                        <a:t>Neural</a:t>
                      </a:r>
                      <a:r>
                        <a:rPr lang="de-DE" sz="1200" dirty="0"/>
                        <a:t> Network,</a:t>
                      </a:r>
                    </a:p>
                    <a:p>
                      <a:r>
                        <a:rPr lang="de-DE" sz="1200" dirty="0" err="1"/>
                        <a:t>Machine</a:t>
                      </a:r>
                      <a:r>
                        <a:rPr lang="de-DE" sz="1200" dirty="0"/>
                        <a:t>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0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7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4" y="838647"/>
            <a:ext cx="7252440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sz="1200" dirty="0" err="1"/>
              <a:t>Synoptical</a:t>
            </a:r>
            <a:r>
              <a:rPr lang="en-US" sz="1200" dirty="0"/>
              <a:t> rules are incorporated as transformations into the statistics.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How does Statistics work?</a:t>
            </a:r>
          </a:p>
          <a:p>
            <a:r>
              <a:rPr lang="en-US" sz="1200" dirty="0"/>
              <a:t>Multiple linear forward screening regression</a:t>
            </a:r>
          </a:p>
          <a:p>
            <a:r>
              <a:rPr lang="en-US" dirty="0"/>
              <a:t>transformations (analytical and empirical) of predictors and predictands handle non-linear relationships in a linear regression equation properly.</a:t>
            </a:r>
            <a:endParaRPr lang="en-US" sz="1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This is the Unique Selling Point as compared to other MOS developers:</a:t>
            </a:r>
          </a:p>
          <a:p>
            <a:pPr marL="0" indent="0">
              <a:buNone/>
            </a:pPr>
            <a:r>
              <a:rPr lang="en-US" dirty="0"/>
              <a:t>Idea comes from an operational forecaster who tried to algorithmize the most important considerations when making a specific weather forecast.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each project more </a:t>
            </a:r>
            <a:r>
              <a:rPr lang="en-US" dirty="0" err="1"/>
              <a:t>synoptical</a:t>
            </a:r>
            <a:r>
              <a:rPr lang="en-US" dirty="0"/>
              <a:t> knowledge introduced into MSwr-MOS. It is continuously improving this way. Perhaps we can deliver better MOS forecasts for fog in Dubai or Thunderstorm in New Delhi this way in future?</a:t>
            </a:r>
            <a:endParaRPr lang="en-US" sz="12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三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5" y="116618"/>
            <a:ext cx="4579697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Model Output Statistics vs Direct Model Output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65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4" y="838647"/>
            <a:ext cx="4072230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sz="1200" dirty="0"/>
              <a:t>‘Screenshot</a:t>
            </a:r>
            <a:r>
              <a:rPr lang="en-US" dirty="0"/>
              <a:t>’</a:t>
            </a:r>
            <a:r>
              <a:rPr lang="en-US" sz="1200" dirty="0"/>
              <a:t> of the comparative verification of</a:t>
            </a:r>
          </a:p>
          <a:p>
            <a:r>
              <a:rPr lang="en-US" sz="1200" dirty="0"/>
              <a:t>DMO</a:t>
            </a:r>
          </a:p>
          <a:p>
            <a:r>
              <a:rPr lang="en-US" sz="1200" dirty="0"/>
              <a:t>Kalman Filter = Zero Line</a:t>
            </a:r>
          </a:p>
          <a:p>
            <a:r>
              <a:rPr lang="en-US" sz="1200" dirty="0"/>
              <a:t>MOS</a:t>
            </a:r>
          </a:p>
          <a:p>
            <a:r>
              <a:rPr lang="en-US" sz="1200" dirty="0"/>
              <a:t>Final (human) Forecast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Arial" panose="020B0604020202020204" pitchFamily="34" charset="0"/>
              <a:buChar char="‒"/>
            </a:pPr>
            <a:r>
              <a:rPr lang="en-US" dirty="0"/>
              <a:t>Negative values: Kalman Filter better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en-US" sz="1200" dirty="0"/>
              <a:t>Positive values: Better than Kalman Filter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Weakness of MOS:</a:t>
            </a:r>
          </a:p>
          <a:p>
            <a:pPr marL="0" indent="0">
              <a:buNone/>
            </a:pPr>
            <a:r>
              <a:rPr lang="en-US" sz="1200" i="1" dirty="0"/>
              <a:t>Availability and quality of the observational data</a:t>
            </a:r>
            <a:br>
              <a:rPr lang="en-US" sz="1200" i="1" dirty="0"/>
            </a:br>
            <a:r>
              <a:rPr lang="en-US" sz="1200" i="1" dirty="0">
                <a:sym typeface="Wingdings" panose="05000000000000000000" pitchFamily="2" charset="2"/>
              </a:rPr>
              <a:t></a:t>
            </a:r>
            <a:r>
              <a:rPr lang="en-US" sz="1200" i="1" dirty="0"/>
              <a:t> lots of care needed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57FF8D-6C6B-4EE9-8063-501A11AD6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2" t="2016" r="4726" b="1787"/>
          <a:stretch/>
        </p:blipFill>
        <p:spPr>
          <a:xfrm>
            <a:off x="4689987" y="735055"/>
            <a:ext cx="4454013" cy="4039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三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5" y="116618"/>
            <a:ext cx="4579697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Model Output Statistics vs Direct Model Output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94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856" y="838647"/>
            <a:ext cx="4258711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sz="1400" b="1" dirty="0"/>
              <a:t>Relation between Human and Machine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/>
              <a:t>Chronic of RV of Forecasters in comparison to the respective best available Machine from 1991 to 2013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of temperature-, wind-, and cloud-coverage- predictions for tomorrow, all 14 DWD regional weather offices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Arial" panose="020B0604020202020204" pitchFamily="34" charset="0"/>
              <a:buChar char="+"/>
            </a:pPr>
            <a:r>
              <a:rPr lang="en-US" sz="1200" dirty="0"/>
              <a:t>Positive values: Forecasters better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000" i="1" dirty="0"/>
              <a:t>Source: DWD, </a:t>
            </a:r>
            <a:r>
              <a:rPr lang="en-US" sz="1000" i="1" dirty="0" err="1"/>
              <a:t>Verifikationsbericht</a:t>
            </a:r>
            <a:r>
              <a:rPr lang="en-US" sz="1000" i="1" dirty="0"/>
              <a:t> </a:t>
            </a:r>
            <a:r>
              <a:rPr lang="en-US" sz="1000" i="1" dirty="0" err="1"/>
              <a:t>zur</a:t>
            </a:r>
            <a:r>
              <a:rPr lang="en-US" sz="1000" i="1" dirty="0"/>
              <a:t> </a:t>
            </a:r>
            <a:r>
              <a:rPr lang="en-US" sz="1000" i="1" dirty="0" err="1"/>
              <a:t>Güte</a:t>
            </a:r>
            <a:r>
              <a:rPr lang="en-US" sz="1000" i="1" dirty="0"/>
              <a:t> </a:t>
            </a:r>
            <a:r>
              <a:rPr lang="en-US" sz="1000" i="1" dirty="0" err="1"/>
              <a:t>operationeller</a:t>
            </a:r>
            <a:r>
              <a:rPr lang="en-US" sz="1000" i="1" dirty="0"/>
              <a:t> </a:t>
            </a:r>
            <a:r>
              <a:rPr lang="en-US" sz="1000" i="1" dirty="0" err="1"/>
              <a:t>Wettervorhersagen</a:t>
            </a:r>
            <a:r>
              <a:rPr lang="en-US" sz="1000" i="1" dirty="0"/>
              <a:t> Nr. 48 – Sept. 2013</a:t>
            </a:r>
          </a:p>
        </p:txBody>
      </p:sp>
      <p:pic>
        <p:nvPicPr>
          <p:cNvPr id="5" name="Grafik 59">
            <a:extLst>
              <a:ext uri="{FF2B5EF4-FFF2-40B4-BE49-F238E27FC236}">
                <a16:creationId xmlns:a16="http://schemas.microsoft.com/office/drawing/2014/main" id="{C11531C3-DAF1-4CD3-9BC2-2E25DD222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" t="3832" r="2741" b="4992"/>
          <a:stretch/>
        </p:blipFill>
        <p:spPr>
          <a:xfrm>
            <a:off x="4407566" y="838647"/>
            <a:ext cx="4726562" cy="3733354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三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5" y="116618"/>
            <a:ext cx="4579697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Model Output Statistics vs Direct Model Output</a:t>
            </a:r>
            <a:endParaRPr lang="de-DE" sz="16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9B3A55-7194-4E18-8819-34B32DA52043}"/>
              </a:ext>
            </a:extLst>
          </p:cNvPr>
          <p:cNvSpPr txBox="1"/>
          <p:nvPr/>
        </p:nvSpPr>
        <p:spPr>
          <a:xfrm>
            <a:off x="6404014" y="1051081"/>
            <a:ext cx="13258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Short Range</a:t>
            </a:r>
          </a:p>
        </p:txBody>
      </p:sp>
    </p:spTree>
    <p:extLst>
      <p:ext uri="{BB962C8B-B14F-4D97-AF65-F5344CB8AC3E}">
        <p14:creationId xmlns:p14="http://schemas.microsoft.com/office/powerpoint/2010/main" val="160759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三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5" y="116618"/>
            <a:ext cx="4579697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Model Output Statistics vs Direct Model Output</a:t>
            </a:r>
            <a:endParaRPr lang="de-DE" sz="1600" b="1" dirty="0">
              <a:latin typeface="+mj-lt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2002755-F3B7-45BA-BCEC-5F37110D4F31}"/>
              </a:ext>
            </a:extLst>
          </p:cNvPr>
          <p:cNvSpPr txBox="1">
            <a:spLocks/>
          </p:cNvSpPr>
          <p:nvPr/>
        </p:nvSpPr>
        <p:spPr>
          <a:xfrm>
            <a:off x="1201906" y="831027"/>
            <a:ext cx="6740183" cy="3733354"/>
          </a:xfrm>
          <a:prstGeom prst="rect">
            <a:avLst/>
          </a:prstGeom>
        </p:spPr>
        <p:txBody>
          <a:bodyPr vert="horz" wrap="square" lIns="45712" tIns="0" rIns="45712" bIns="22856" rtlCol="0">
            <a:noAutofit/>
          </a:bodyPr>
          <a:lstStyle>
            <a:lvl1pPr marL="285750" indent="-285750" algn="l" defTabSz="685573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18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Symbol" panose="05050102010706020507" pitchFamily="18" charset="2"/>
              <a:buChar char="-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6966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9975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2537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/>
              <a:t>Summary: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687F895-E4E5-41AC-B051-0494469B38A6}"/>
              </a:ext>
            </a:extLst>
          </p:cNvPr>
          <p:cNvSpPr txBox="1">
            <a:spLocks/>
          </p:cNvSpPr>
          <p:nvPr/>
        </p:nvSpPr>
        <p:spPr>
          <a:xfrm>
            <a:off x="1201907" y="1362161"/>
            <a:ext cx="6740183" cy="3016635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algn="ctr" defTabSz="685573">
              <a:lnSpc>
                <a:spcPct val="16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 reduces the error variance (e.g. sum of squared forecast errors of the numerical model) by 50%.</a:t>
            </a:r>
          </a:p>
          <a:p>
            <a:pPr lvl="0" algn="ctr" defTabSz="685573">
              <a:lnSpc>
                <a:spcPct val="160000"/>
              </a:lnSpc>
            </a:pP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573">
              <a:lnSpc>
                <a:spcPct val="16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equivalent to 20 years of scientific-technological progress.</a:t>
            </a:r>
          </a:p>
          <a:p>
            <a:pPr lvl="0" algn="ctr" defTabSz="685573">
              <a:lnSpc>
                <a:spcPct val="160000"/>
              </a:lnSpc>
            </a:pP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573">
              <a:lnSpc>
                <a:spcPct val="16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results of MOS are obtained when the best NWP gets married with the best MOS.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4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87C0BA3-79DD-4269-8EC5-AD25A338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" t="52124" r="-101" b="1326"/>
          <a:stretch/>
        </p:blipFill>
        <p:spPr>
          <a:xfrm>
            <a:off x="3760836" y="1043207"/>
            <a:ext cx="4841278" cy="3468757"/>
          </a:xfrm>
          <a:prstGeom prst="rect">
            <a:avLst/>
          </a:prstGeom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B723576-7C64-4CF4-98F3-447B3D629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352800" y="1513658"/>
            <a:ext cx="5744650" cy="2798415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E6D55F2-E799-4947-A226-C9899ED07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80861"/>
            <a:ext cx="5744650" cy="3676576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D51E0260-7203-4EBA-859F-0A7FF0189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572001" y="980954"/>
            <a:ext cx="4507630" cy="3661429"/>
          </a:xfrm>
          <a:prstGeom prst="rect">
            <a:avLst/>
          </a:prstGeom>
          <a:ln w="9360">
            <a:solidFill>
              <a:srgbClr val="000080"/>
            </a:solidFill>
            <a:miter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3884780-8D54-4D23-901B-D88BC210D9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/>
          <a:stretch/>
        </p:blipFill>
        <p:spPr>
          <a:xfrm>
            <a:off x="3352143" y="933707"/>
            <a:ext cx="5804660" cy="35782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CB63-888A-4054-9789-682E33D8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76" b="48221"/>
          <a:stretch/>
        </p:blipFill>
        <p:spPr>
          <a:xfrm>
            <a:off x="3754582" y="1045700"/>
            <a:ext cx="4844473" cy="3633683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四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6" y="116618"/>
            <a:ext cx="2326804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Product</a:t>
            </a:r>
            <a:r>
              <a:rPr lang="de-DE" sz="1600" b="1" dirty="0"/>
              <a:t> Developments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A1884424-F9A3-4FB9-85B6-CD91BE3EBAB2}"/>
              </a:ext>
            </a:extLst>
          </p:cNvPr>
          <p:cNvSpPr/>
          <p:nvPr/>
        </p:nvSpPr>
        <p:spPr>
          <a:xfrm>
            <a:off x="3673273" y="796492"/>
            <a:ext cx="4228433" cy="2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MSwr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-MOS 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Hamburg, 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r>
              <a:rPr lang="de-DE" sz="1000" b="1" i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25Mar08</a:t>
            </a:r>
            <a:endParaRPr lang="de-DE" sz="1000" b="0" i="1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50" y="838647"/>
            <a:ext cx="4003595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b="1" dirty="0"/>
              <a:t>Products:</a:t>
            </a:r>
          </a:p>
          <a:p>
            <a:r>
              <a:rPr lang="en-US" sz="1200" dirty="0">
                <a:solidFill>
                  <a:srgbClr val="CE3E26"/>
                </a:solidFill>
              </a:rPr>
              <a:t>General MOS</a:t>
            </a:r>
          </a:p>
          <a:p>
            <a:r>
              <a:rPr lang="en-US" sz="1200" dirty="0"/>
              <a:t>Auto-TAF (Presentation: Bernd Richter)</a:t>
            </a:r>
          </a:p>
          <a:p>
            <a:r>
              <a:rPr lang="en-US" sz="1200" dirty="0">
                <a:solidFill>
                  <a:srgbClr val="CE3E26"/>
                </a:solidFill>
              </a:rPr>
              <a:t>Water level prediction</a:t>
            </a:r>
            <a:r>
              <a:rPr lang="en-US" sz="1200" dirty="0"/>
              <a:t>: Rivers and </a:t>
            </a:r>
            <a:r>
              <a:rPr lang="en-US" sz="1200" dirty="0">
                <a:solidFill>
                  <a:srgbClr val="CE3E26"/>
                </a:solidFill>
              </a:rPr>
              <a:t>Tidal Sea</a:t>
            </a:r>
          </a:p>
          <a:p>
            <a:r>
              <a:rPr lang="en-US" sz="1200" dirty="0"/>
              <a:t>Energy market</a:t>
            </a:r>
          </a:p>
          <a:p>
            <a:r>
              <a:rPr lang="en-US" sz="1200" dirty="0">
                <a:solidFill>
                  <a:srgbClr val="CE3E26"/>
                </a:solidFill>
              </a:rPr>
              <a:t>High resolution downscaling</a:t>
            </a:r>
            <a:br>
              <a:rPr lang="en-US" sz="1200" dirty="0">
                <a:solidFill>
                  <a:srgbClr val="CE3E26"/>
                </a:solidFill>
              </a:rPr>
            </a:br>
            <a:r>
              <a:rPr lang="en-US" sz="1200" dirty="0">
                <a:solidFill>
                  <a:srgbClr val="CE3E26"/>
                </a:solidFill>
              </a:rPr>
              <a:t>by coefficient interpolation</a:t>
            </a:r>
          </a:p>
          <a:p>
            <a:r>
              <a:rPr lang="en-US" sz="1200" dirty="0" err="1"/>
              <a:t>NowCast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Lightning-MOS</a:t>
            </a:r>
          </a:p>
          <a:p>
            <a:pPr lvl="1"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Radar-MOS, integrated into MOS</a:t>
            </a:r>
          </a:p>
          <a:p>
            <a:pPr lvl="1">
              <a:lnSpc>
                <a:spcPct val="100000"/>
              </a:lnSpc>
            </a:pPr>
            <a:r>
              <a:rPr lang="en-US" sz="1200" dirty="0">
                <a:solidFill>
                  <a:srgbClr val="CE3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Cell-MOS</a:t>
            </a:r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13C8737A-C2B2-4624-9E08-3368E59FBE20}"/>
              </a:ext>
            </a:extLst>
          </p:cNvPr>
          <p:cNvSpPr/>
          <p:nvPr/>
        </p:nvSpPr>
        <p:spPr>
          <a:xfrm>
            <a:off x="3596401" y="1297440"/>
            <a:ext cx="3934083" cy="2148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b"/>
          <a:lstStyle/>
          <a:p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000" b="1" i="1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evel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Error Bars (</a:t>
            </a:r>
            <a:r>
              <a:rPr lang="de-DE" sz="1000" b="1" i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r>
              <a:rPr lang="de-DE" sz="1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000" i="1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stomShape 2">
            <a:extLst>
              <a:ext uri="{FF2B5EF4-FFF2-40B4-BE49-F238E27FC236}">
                <a16:creationId xmlns:a16="http://schemas.microsoft.com/office/drawing/2014/main" id="{C6E1D688-F2AA-44FD-B291-007E14AEB8E0}"/>
              </a:ext>
            </a:extLst>
          </p:cNvPr>
          <p:cNvSpPr/>
          <p:nvPr/>
        </p:nvSpPr>
        <p:spPr>
          <a:xfrm>
            <a:off x="4495308" y="748071"/>
            <a:ext cx="2584362" cy="2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b="1" i="1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CellMOS</a:t>
            </a:r>
            <a:r>
              <a:rPr lang="de-DE" sz="1000" b="1" i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21Jun06, 17 UTC</a:t>
            </a: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DE26D4C0-B2E0-4615-B48B-BF6BE0035E33}"/>
              </a:ext>
            </a:extLst>
          </p:cNvPr>
          <p:cNvSpPr/>
          <p:nvPr/>
        </p:nvSpPr>
        <p:spPr>
          <a:xfrm>
            <a:off x="3346927" y="761247"/>
            <a:ext cx="2584362" cy="2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b="1" i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Interpolation-MOS </a:t>
            </a:r>
            <a:r>
              <a:rPr lang="de-DE" sz="1000" b="1" i="1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b="1" i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20Apr05, 13 UTC</a:t>
            </a:r>
            <a:endParaRPr lang="de-DE" i="1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7DFC4FD-37AA-4B88-A6CE-93704A15D007}"/>
              </a:ext>
            </a:extLst>
          </p:cNvPr>
          <p:cNvSpPr txBox="1">
            <a:spLocks/>
          </p:cNvSpPr>
          <p:nvPr/>
        </p:nvSpPr>
        <p:spPr>
          <a:xfrm>
            <a:off x="4495308" y="2324992"/>
            <a:ext cx="3840480" cy="1175746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en-US" sz="1600" b="1" dirty="0"/>
              <a:t>Anything that is observed and depends on</a:t>
            </a:r>
          </a:p>
          <a:p>
            <a:r>
              <a:rPr lang="en-US" sz="1600" b="1" dirty="0"/>
              <a:t>the NWP output can be predicted by MOS.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D6C0FC3-B542-40AA-BE58-529DE39AA4D9}"/>
              </a:ext>
            </a:extLst>
          </p:cNvPr>
          <p:cNvSpPr txBox="1">
            <a:spLocks/>
          </p:cNvSpPr>
          <p:nvPr/>
        </p:nvSpPr>
        <p:spPr>
          <a:xfrm>
            <a:off x="4208326" y="1808669"/>
            <a:ext cx="4412483" cy="2316481"/>
          </a:xfrm>
          <a:prstGeom prst="rect">
            <a:avLst/>
          </a:prstGeom>
        </p:spPr>
        <p:txBody>
          <a:bodyPr vert="horz" wrap="square" lIns="45712" tIns="0" rIns="45712" bIns="22856" rtlCol="0">
            <a:noAutofit/>
          </a:bodyPr>
          <a:lstStyle>
            <a:lvl1pPr marL="285750" indent="-285750" algn="l" defTabSz="685573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18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Symbol" panose="05050102010706020507" pitchFamily="18" charset="2"/>
              <a:buChar char="-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6966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9975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2537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18925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21" grpId="0"/>
      <p:bldP spid="21" grpId="1"/>
      <p:bldP spid="20" grpId="0"/>
      <p:bldP spid="20" grpId="1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/>
          </p:cNvSpPr>
          <p:nvPr/>
        </p:nvSpPr>
        <p:spPr>
          <a:xfrm>
            <a:off x="1107709" y="1415501"/>
            <a:ext cx="6928582" cy="2988859"/>
          </a:xfrm>
          <a:prstGeom prst="rect">
            <a:avLst/>
          </a:prstGeom>
          <a:solidFill>
            <a:schemeClr val="bg1"/>
          </a:solidFill>
          <a:ln w="50800">
            <a:solidFill>
              <a:srgbClr val="CE3E26"/>
            </a:solidFill>
            <a:miter lim="800000"/>
          </a:ln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 algn="ctr" defTabSz="685573">
              <a:lnSpc>
                <a:spcPct val="160000"/>
              </a:lnSpc>
            </a:pPr>
            <a:r>
              <a:rPr kumimoji="1" lang="en-US" altLang="ja-JP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 Riding:</a:t>
            </a:r>
          </a:p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the best result when the best horseman rides the best horse. </a:t>
            </a:r>
            <a:r>
              <a:rPr kumimoji="1" lang="en-US" altLang="ja-JP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Prediction:</a:t>
            </a:r>
            <a:endParaRPr kumimoji="1" lang="en-US" altLang="ja-JP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when the best MOS is applied to the best NWP output.</a:t>
            </a:r>
          </a:p>
          <a:p>
            <a:pPr lvl="0" algn="ctr" defTabSz="685573">
              <a:lnSpc>
                <a:spcPct val="160000"/>
              </a:lnSpc>
            </a:pPr>
            <a:endParaRPr kumimoji="1" lang="en-US" altLang="ja-JP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error variance of MOS is only half the error variance of DMO</a:t>
            </a:r>
          </a:p>
          <a:p>
            <a:pPr lvl="0" algn="ctr" defTabSz="685573">
              <a:lnSpc>
                <a:spcPct val="160000"/>
              </a:lnSpc>
            </a:pPr>
            <a:r>
              <a:rPr kumimoji="1"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constantly for decades -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D2A60B-284F-476A-85DF-C2281DAA4BF1}"/>
              </a:ext>
            </a:extLst>
          </p:cNvPr>
          <p:cNvSpPr/>
          <p:nvPr/>
        </p:nvSpPr>
        <p:spPr>
          <a:xfrm>
            <a:off x="599275" y="116618"/>
            <a:ext cx="2326805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latin typeface="+mj-lt"/>
              </a:rPr>
              <a:t>Product</a:t>
            </a:r>
            <a:r>
              <a:rPr lang="de-DE" sz="1600" b="1" dirty="0">
                <a:latin typeface="+mj-lt"/>
              </a:rPr>
              <a:t> Developments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57B8F67-98EB-4F34-B5F9-170DE9BC75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四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8F91FC2-B2A4-4DBD-8417-B2186379D9F2}"/>
              </a:ext>
            </a:extLst>
          </p:cNvPr>
          <p:cNvSpPr txBox="1">
            <a:spLocks/>
          </p:cNvSpPr>
          <p:nvPr/>
        </p:nvSpPr>
        <p:spPr>
          <a:xfrm>
            <a:off x="1201908" y="861507"/>
            <a:ext cx="6740183" cy="3733354"/>
          </a:xfrm>
          <a:prstGeom prst="rect">
            <a:avLst/>
          </a:prstGeom>
        </p:spPr>
        <p:txBody>
          <a:bodyPr vert="horz" wrap="square" lIns="45712" tIns="0" rIns="45712" bIns="22856" rtlCol="0">
            <a:noAutofit/>
          </a:bodyPr>
          <a:lstStyle>
            <a:lvl1pPr marL="285750" indent="-285750" algn="l" defTabSz="685573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18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Symbol" panose="05050102010706020507" pitchFamily="18" charset="2"/>
              <a:buChar char="-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6966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9975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2537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1617994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00">
            <a:extLst>
              <a:ext uri="{FF2B5EF4-FFF2-40B4-BE49-F238E27FC236}">
                <a16:creationId xmlns:a16="http://schemas.microsoft.com/office/drawing/2014/main" id="{546392F5-AF45-4ADB-A0E2-AC09B34A5A3F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334626" y="1484821"/>
            <a:ext cx="0" cy="324910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5"/>
          <p:cNvSpPr txBox="1">
            <a:spLocks/>
          </p:cNvSpPr>
          <p:nvPr/>
        </p:nvSpPr>
        <p:spPr>
          <a:xfrm>
            <a:off x="260927" y="1242793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1990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785F933-63C8-4D9E-B00B-1FD56E9CD0B4}"/>
              </a:ext>
            </a:extLst>
          </p:cNvPr>
          <p:cNvSpPr>
            <a:spLocks noChangeAspect="1"/>
          </p:cNvSpPr>
          <p:nvPr/>
        </p:nvSpPr>
        <p:spPr>
          <a:xfrm>
            <a:off x="1244626" y="130482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五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 defTabSz="228554">
              <a:buNone/>
              <a:defRPr/>
            </a:pPr>
            <a:endParaRPr kumimoji="0" lang="de-DE" b="1" dirty="0"/>
          </a:p>
          <a:p>
            <a:pPr marL="0" lvl="0" indent="0" defTabSz="228554">
              <a:buNone/>
              <a:defRPr/>
            </a:pPr>
            <a:r>
              <a:rPr kumimoji="0" lang="de-DE" b="1" dirty="0"/>
              <a:t>Special Situation after German </a:t>
            </a:r>
            <a:r>
              <a:rPr kumimoji="0" lang="de-DE" b="1" dirty="0" err="1"/>
              <a:t>Reunification</a:t>
            </a:r>
            <a:endParaRPr kumimoji="0" lang="de-DE" dirty="0"/>
          </a:p>
          <a:p>
            <a:pPr lvl="0" defTabSz="228554">
              <a:defRPr/>
            </a:pPr>
            <a:r>
              <a:rPr kumimoji="0" lang="de-DE" dirty="0" err="1"/>
              <a:t>Merging</a:t>
            </a:r>
            <a:r>
              <a:rPr kumimoji="0" lang="de-DE" dirty="0"/>
              <a:t> </a:t>
            </a:r>
            <a:r>
              <a:rPr kumimoji="0" lang="de-DE" dirty="0" err="1"/>
              <a:t>of</a:t>
            </a:r>
            <a:r>
              <a:rPr kumimoji="0" lang="de-DE" dirty="0"/>
              <a:t> National </a:t>
            </a:r>
            <a:r>
              <a:rPr kumimoji="0" lang="de-DE" dirty="0" err="1"/>
              <a:t>Weather</a:t>
            </a:r>
            <a:r>
              <a:rPr kumimoji="0" lang="de-DE" dirty="0"/>
              <a:t> Services </a:t>
            </a:r>
            <a:r>
              <a:rPr kumimoji="0" lang="de-DE" dirty="0" err="1"/>
              <a:t>of</a:t>
            </a:r>
            <a:br>
              <a:rPr kumimoji="0" lang="de-DE" dirty="0"/>
            </a:br>
            <a:r>
              <a:rPr kumimoji="0" lang="de-DE" dirty="0"/>
              <a:t>East and West Germany</a:t>
            </a:r>
          </a:p>
          <a:p>
            <a:pPr marL="0" lvl="0" indent="0" defTabSz="228554">
              <a:buNone/>
              <a:defRPr/>
            </a:pPr>
            <a:endParaRPr kumimoji="0" lang="de-DE" sz="800" dirty="0"/>
          </a:p>
          <a:p>
            <a:pPr lvl="0" defTabSz="228554">
              <a:defRPr/>
            </a:pPr>
            <a:r>
              <a:rPr kumimoji="0" lang="de-DE" b="1" dirty="0"/>
              <a:t>Regional </a:t>
            </a:r>
            <a:r>
              <a:rPr kumimoji="0" lang="de-DE" b="1" dirty="0" err="1"/>
              <a:t>Forecasting</a:t>
            </a:r>
            <a:r>
              <a:rPr kumimoji="0" lang="de-DE" b="1" dirty="0"/>
              <a:t> Centers</a:t>
            </a:r>
          </a:p>
          <a:p>
            <a:pPr marL="342787" lvl="1" indent="0" defTabSz="228554">
              <a:buNone/>
              <a:defRPr/>
            </a:pP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Early 1990s:</a:t>
            </a:r>
            <a:b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1 Regional Forecast Center </a:t>
            </a:r>
            <a:r>
              <a:rPr kumimoji="0"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 State </a:t>
            </a:r>
          </a:p>
          <a:p>
            <a:pPr marL="342787" lvl="1" indent="0" defTabSz="228554">
              <a:buNone/>
              <a:defRPr/>
            </a:pP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(11 Federal States)</a:t>
            </a:r>
          </a:p>
          <a:p>
            <a:pPr marL="342787" lvl="1" indent="0" defTabSz="228554">
              <a:buNone/>
              <a:defRPr/>
            </a:pP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Mid 1990s:</a:t>
            </a:r>
            <a:b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7 Regional Centers </a:t>
            </a:r>
            <a:r>
              <a:rPr kumimoji="0"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kumimoji="0" lang="de-DE" dirty="0">
                <a:latin typeface="Arial" panose="020B0604020202020204" pitchFamily="34" charset="0"/>
                <a:cs typeface="Arial" panose="020B0604020202020204" pitchFamily="34" charset="0"/>
              </a:rPr>
              <a:t> 16 States</a:t>
            </a:r>
          </a:p>
          <a:p>
            <a:pPr lvl="1" defTabSz="228554">
              <a:defRPr/>
            </a:pPr>
            <a:endParaRPr kumimoji="0"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228554">
              <a:defRPr/>
            </a:pPr>
            <a:r>
              <a:rPr kumimoji="0" lang="de-DE" dirty="0"/>
              <a:t>Target </a:t>
            </a:r>
            <a:r>
              <a:rPr kumimoji="0" lang="de-DE" dirty="0" err="1"/>
              <a:t>by</a:t>
            </a:r>
            <a:r>
              <a:rPr kumimoji="0" lang="de-DE" dirty="0"/>
              <a:t> Government: </a:t>
            </a:r>
            <a:r>
              <a:rPr kumimoji="0" lang="de-DE" dirty="0" err="1"/>
              <a:t>Significant</a:t>
            </a:r>
            <a:r>
              <a:rPr kumimoji="0" lang="de-DE" dirty="0"/>
              <a:t> </a:t>
            </a:r>
            <a:r>
              <a:rPr kumimoji="0" lang="de-DE" dirty="0" err="1"/>
              <a:t>staff</a:t>
            </a:r>
            <a:r>
              <a:rPr kumimoji="0" lang="de-DE" dirty="0"/>
              <a:t> </a:t>
            </a:r>
            <a:r>
              <a:rPr kumimoji="0" lang="de-DE" dirty="0" err="1"/>
              <a:t>reduction</a:t>
            </a:r>
            <a:r>
              <a:rPr kumimoji="0" lang="de-DE" dirty="0"/>
              <a:t> </a:t>
            </a:r>
            <a:r>
              <a:rPr kumimoji="0" lang="de-DE" dirty="0" err="1"/>
              <a:t>to</a:t>
            </a:r>
            <a:r>
              <a:rPr kumimoji="0" lang="de-DE" dirty="0"/>
              <a:t> </a:t>
            </a:r>
            <a:r>
              <a:rPr kumimoji="0" lang="de-DE" dirty="0" err="1"/>
              <a:t>below</a:t>
            </a:r>
            <a:r>
              <a:rPr kumimoji="0" lang="de-DE" dirty="0"/>
              <a:t> West-Germany in 1989</a:t>
            </a:r>
            <a:endParaRPr lang="en-US" sz="1200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D0239F8-58E8-4CB3-B84C-920F2836B34B}"/>
              </a:ext>
            </a:extLst>
          </p:cNvPr>
          <p:cNvSpPr txBox="1">
            <a:spLocks/>
          </p:cNvSpPr>
          <p:nvPr/>
        </p:nvSpPr>
        <p:spPr>
          <a:xfrm>
            <a:off x="260927" y="781974"/>
            <a:ext cx="5270237" cy="315160"/>
          </a:xfrm>
          <a:prstGeom prst="rect">
            <a:avLst/>
          </a:prstGeom>
        </p:spPr>
        <p:txBody>
          <a:bodyPr vert="horz" wrap="square" lIns="45712" tIns="0" rIns="45712" bIns="22856" rtlCol="0">
            <a:noAutofit/>
          </a:bodyPr>
          <a:lstStyle>
            <a:lvl1pPr marL="285750" indent="-285750" algn="l" defTabSz="685573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18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Symbol" panose="05050102010706020507" pitchFamily="18" charset="2"/>
              <a:buChar char="-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6966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9975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2537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28554">
              <a:buFont typeface="Wingdings" panose="05000000000000000000" pitchFamily="2" charset="2"/>
              <a:buNone/>
              <a:defRPr/>
            </a:pPr>
            <a:r>
              <a:rPr kumimoji="0" lang="en-US" sz="1400" b="1" dirty="0"/>
              <a:t>Staff Development and Requirements for New Technologies:</a:t>
            </a:r>
            <a:endParaRPr lang="en-US" sz="14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1D4947D-7850-4523-8475-C50607D2512A}"/>
              </a:ext>
            </a:extLst>
          </p:cNvPr>
          <p:cNvSpPr/>
          <p:nvPr/>
        </p:nvSpPr>
        <p:spPr>
          <a:xfrm>
            <a:off x="599275" y="116618"/>
            <a:ext cx="5550802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+mj-lt"/>
              </a:rPr>
              <a:t>MSwr</a:t>
            </a:r>
            <a:r>
              <a:rPr lang="en-US" sz="1600" b="1" dirty="0">
                <a:latin typeface="+mj-lt"/>
              </a:rPr>
              <a:t> and Aviation: Relationship with Natl. Weather Services</a:t>
            </a:r>
            <a:endParaRPr lang="de-DE" sz="1600" b="1" dirty="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BD109AD-8C9F-4896-B3C1-4578D1EF8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33" y="1238230"/>
            <a:ext cx="3729603" cy="202859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1C6DAE9-E8C0-4A0D-94F5-301874DDB565}"/>
              </a:ext>
            </a:extLst>
          </p:cNvPr>
          <p:cNvSpPr txBox="1"/>
          <p:nvPr/>
        </p:nvSpPr>
        <p:spPr>
          <a:xfrm>
            <a:off x="6589834" y="3288834"/>
            <a:ext cx="281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Deutscher Wetterdienst </a:t>
            </a:r>
            <a:r>
              <a:rPr kumimoji="0" lang="de-DE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kumimoji="0" lang="de-DE" sz="1000" b="1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Members </a:t>
            </a:r>
          </a:p>
        </p:txBody>
      </p:sp>
    </p:spTree>
    <p:extLst>
      <p:ext uri="{BB962C8B-B14F-4D97-AF65-F5344CB8AC3E}">
        <p14:creationId xmlns:p14="http://schemas.microsoft.com/office/powerpoint/2010/main" val="3433363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00">
            <a:extLst>
              <a:ext uri="{FF2B5EF4-FFF2-40B4-BE49-F238E27FC236}">
                <a16:creationId xmlns:a16="http://schemas.microsoft.com/office/drawing/2014/main" id="{B9633452-7E89-48A3-9E40-269C379B8354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5"/>
          <p:cNvSpPr txBox="1">
            <a:spLocks/>
          </p:cNvSpPr>
          <p:nvPr/>
        </p:nvSpPr>
        <p:spPr>
          <a:xfrm>
            <a:off x="260927" y="969949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1993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785F933-63C8-4D9E-B00B-1FD56E9CD0B4}"/>
              </a:ext>
            </a:extLst>
          </p:cNvPr>
          <p:cNvSpPr>
            <a:spLocks noChangeAspect="1"/>
          </p:cNvSpPr>
          <p:nvPr/>
        </p:nvSpPr>
        <p:spPr>
          <a:xfrm>
            <a:off x="1244626" y="1031977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五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5550801" cy="3602003"/>
          </a:xfrm>
        </p:spPr>
        <p:txBody>
          <a:bodyPr wrap="square" tIns="0">
            <a:noAutofit/>
          </a:bodyPr>
          <a:lstStyle/>
          <a:p>
            <a:pPr marL="0" lvl="0" indent="0" defTabSz="228554">
              <a:buClrTx/>
              <a:buNone/>
              <a:defRPr/>
            </a:pPr>
            <a:r>
              <a:rPr kumimoji="0" lang="de-DE" b="1" dirty="0">
                <a:solidFill>
                  <a:srgbClr val="3C3C3C"/>
                </a:solidFill>
              </a:rPr>
              <a:t>Change </a:t>
            </a:r>
            <a:r>
              <a:rPr kumimoji="0" lang="de-DE" b="1" dirty="0" err="1">
                <a:solidFill>
                  <a:srgbClr val="3C3C3C"/>
                </a:solidFill>
              </a:rPr>
              <a:t>of</a:t>
            </a:r>
            <a:r>
              <a:rPr kumimoji="0" lang="de-DE" b="1" dirty="0">
                <a:solidFill>
                  <a:srgbClr val="3C3C3C"/>
                </a:solidFill>
              </a:rPr>
              <a:t> legal </a:t>
            </a:r>
            <a:r>
              <a:rPr kumimoji="0" lang="de-DE" b="1" dirty="0" err="1">
                <a:solidFill>
                  <a:srgbClr val="3C3C3C"/>
                </a:solidFill>
              </a:rPr>
              <a:t>situation</a:t>
            </a:r>
            <a:r>
              <a:rPr kumimoji="0" lang="de-DE" b="1" dirty="0">
                <a:solidFill>
                  <a:srgbClr val="3C3C3C"/>
                </a:solidFill>
              </a:rPr>
              <a:t> in Germany:</a:t>
            </a:r>
          </a:p>
          <a:p>
            <a:pPr defTabSz="228554">
              <a:defRPr/>
            </a:pPr>
            <a:r>
              <a:rPr kumimoji="0" lang="de-DE" dirty="0" err="1">
                <a:solidFill>
                  <a:srgbClr val="3C3C3C"/>
                </a:solidFill>
              </a:rPr>
              <a:t>Forecasting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exclusively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governmental</a:t>
            </a:r>
            <a:r>
              <a:rPr kumimoji="0" lang="de-DE" dirty="0">
                <a:solidFill>
                  <a:srgbClr val="3C3C3C"/>
                </a:solidFill>
              </a:rPr>
              <a:t> 										</a:t>
            </a:r>
            <a:r>
              <a:rPr kumimoji="0" lang="de-DE" dirty="0" err="1">
                <a:solidFill>
                  <a:srgbClr val="3C3C3C"/>
                </a:solidFill>
              </a:rPr>
              <a:t>by</a:t>
            </a:r>
            <a:r>
              <a:rPr kumimoji="0" lang="de-DE" dirty="0">
                <a:solidFill>
                  <a:srgbClr val="3C3C3C"/>
                </a:solidFill>
              </a:rPr>
              <a:t> National </a:t>
            </a:r>
            <a:r>
              <a:rPr kumimoji="0" lang="de-DE" dirty="0" err="1">
                <a:solidFill>
                  <a:srgbClr val="3C3C3C"/>
                </a:solidFill>
              </a:rPr>
              <a:t>Weather</a:t>
            </a:r>
            <a:r>
              <a:rPr kumimoji="0" lang="de-DE" dirty="0">
                <a:solidFill>
                  <a:srgbClr val="3C3C3C"/>
                </a:solidFill>
              </a:rPr>
              <a:t> Service </a:t>
            </a:r>
          </a:p>
          <a:p>
            <a:pPr defTabSz="228554">
              <a:defRPr/>
            </a:pPr>
            <a:r>
              <a:rPr kumimoji="0" lang="de-DE" dirty="0" err="1">
                <a:solidFill>
                  <a:srgbClr val="3C3C3C"/>
                </a:solidFill>
              </a:rPr>
              <a:t>Authorization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private</a:t>
            </a:r>
            <a:br>
              <a:rPr kumimoji="0" lang="de-DE" dirty="0">
                <a:solidFill>
                  <a:srgbClr val="3C3C3C"/>
                </a:solidFill>
              </a:rPr>
            </a:br>
            <a:r>
              <a:rPr kumimoji="0" lang="de-DE" dirty="0" err="1">
                <a:solidFill>
                  <a:srgbClr val="3C3C3C"/>
                </a:solidFill>
              </a:rPr>
              <a:t>weather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forecasting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companies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</a:p>
          <a:p>
            <a:pPr marL="0" lvl="0" indent="0" defTabSz="228554">
              <a:buClrTx/>
              <a:buNone/>
              <a:defRPr/>
            </a:pPr>
            <a:endParaRPr kumimoji="0" lang="de-DE" b="1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r>
              <a:rPr kumimoji="0" lang="de-DE" b="1" dirty="0">
                <a:solidFill>
                  <a:srgbClr val="3C3C3C"/>
                </a:solidFill>
              </a:rPr>
              <a:t>Challenge </a:t>
            </a:r>
            <a:r>
              <a:rPr kumimoji="0" lang="de-DE" b="1" dirty="0" err="1">
                <a:solidFill>
                  <a:srgbClr val="3C3C3C"/>
                </a:solidFill>
              </a:rPr>
              <a:t>for</a:t>
            </a:r>
            <a:r>
              <a:rPr kumimoji="0" lang="de-DE" b="1" dirty="0">
                <a:solidFill>
                  <a:srgbClr val="3C3C3C"/>
                </a:solidFill>
              </a:rPr>
              <a:t> Deutscher Wetterdienst (DWD):</a:t>
            </a:r>
          </a:p>
          <a:p>
            <a:pPr lvl="0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Operational </a:t>
            </a:r>
            <a:r>
              <a:rPr kumimoji="0" lang="de-DE" dirty="0" err="1">
                <a:solidFill>
                  <a:srgbClr val="3C3C3C"/>
                </a:solidFill>
              </a:rPr>
              <a:t>implementation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staff</a:t>
            </a:r>
            <a:br>
              <a:rPr kumimoji="0" lang="de-DE" dirty="0">
                <a:solidFill>
                  <a:srgbClr val="3C3C3C"/>
                </a:solidFill>
              </a:rPr>
            </a:br>
            <a:r>
              <a:rPr kumimoji="0" lang="de-DE" dirty="0" err="1">
                <a:solidFill>
                  <a:srgbClr val="3C3C3C"/>
                </a:solidFill>
              </a:rPr>
              <a:t>reduction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target</a:t>
            </a: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Competition </a:t>
            </a:r>
            <a:r>
              <a:rPr kumimoji="0" lang="de-DE" dirty="0" err="1">
                <a:solidFill>
                  <a:srgbClr val="3C3C3C"/>
                </a:solidFill>
              </a:rPr>
              <a:t>with</a:t>
            </a:r>
            <a:r>
              <a:rPr kumimoji="0" lang="de-DE" dirty="0">
                <a:solidFill>
                  <a:srgbClr val="3C3C3C"/>
                </a:solidFill>
              </a:rPr>
              <a:t> private </a:t>
            </a:r>
            <a:r>
              <a:rPr kumimoji="0" lang="de-DE" dirty="0" err="1">
                <a:solidFill>
                  <a:srgbClr val="3C3C3C"/>
                </a:solidFill>
              </a:rPr>
              <a:t>meteorological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services</a:t>
            </a: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Use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modern </a:t>
            </a:r>
            <a:r>
              <a:rPr kumimoji="0" lang="de-DE" dirty="0" err="1">
                <a:solidFill>
                  <a:srgbClr val="3C3C3C"/>
                </a:solidFill>
              </a:rPr>
              <a:t>forecasting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technologies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to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avoid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accusation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not </a:t>
            </a:r>
            <a:r>
              <a:rPr kumimoji="0" lang="de-DE" dirty="0" err="1">
                <a:solidFill>
                  <a:srgbClr val="3C3C3C"/>
                </a:solidFill>
              </a:rPr>
              <a:t>using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state</a:t>
            </a:r>
            <a:r>
              <a:rPr kumimoji="0" lang="de-DE" dirty="0">
                <a:solidFill>
                  <a:srgbClr val="3C3C3C"/>
                </a:solidFill>
              </a:rPr>
              <a:t>-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-</a:t>
            </a:r>
            <a:r>
              <a:rPr kumimoji="0" lang="de-DE" dirty="0" err="1">
                <a:solidFill>
                  <a:srgbClr val="3C3C3C"/>
                </a:solidFill>
              </a:rPr>
              <a:t>the</a:t>
            </a:r>
            <a:r>
              <a:rPr kumimoji="0" lang="de-DE" dirty="0">
                <a:solidFill>
                  <a:srgbClr val="3C3C3C"/>
                </a:solidFill>
              </a:rPr>
              <a:t>-art-technology in </a:t>
            </a:r>
            <a:r>
              <a:rPr kumimoji="0" lang="de-DE" dirty="0" err="1">
                <a:solidFill>
                  <a:srgbClr val="3C3C3C"/>
                </a:solidFill>
              </a:rPr>
              <a:t>case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severe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weather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warning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problems</a:t>
            </a:r>
            <a:endParaRPr kumimoji="0" lang="de-DE" dirty="0">
              <a:solidFill>
                <a:srgbClr val="3C3C3C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7DB7E4F-EFF2-4C82-852E-F65FE5276F95}"/>
              </a:ext>
            </a:extLst>
          </p:cNvPr>
          <p:cNvSpPr txBox="1"/>
          <p:nvPr/>
        </p:nvSpPr>
        <p:spPr>
          <a:xfrm>
            <a:off x="6589834" y="3288834"/>
            <a:ext cx="281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Deutscher Wetterdienst </a:t>
            </a:r>
            <a:r>
              <a:rPr kumimoji="0" lang="de-DE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kumimoji="0" lang="de-DE" sz="1000" b="1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Members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29CA7E7-B8ED-4697-9C22-A695A3083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33" y="1238230"/>
            <a:ext cx="3729603" cy="2028592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0686DA04-0113-48A4-A066-19E5B22BAD15}"/>
              </a:ext>
            </a:extLst>
          </p:cNvPr>
          <p:cNvSpPr/>
          <p:nvPr/>
        </p:nvSpPr>
        <p:spPr>
          <a:xfrm>
            <a:off x="599275" y="116618"/>
            <a:ext cx="5550802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+mj-lt"/>
              </a:rPr>
              <a:t>MSwr</a:t>
            </a:r>
            <a:r>
              <a:rPr lang="en-US" sz="1600" b="1" dirty="0">
                <a:latin typeface="+mj-lt"/>
              </a:rPr>
              <a:t> and Aviation: Relationship with Natl. Weather Services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60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一</a:t>
            </a:r>
            <a:endParaRPr kumimoji="1" lang="ja-JP" alt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6" y="116618"/>
            <a:ext cx="1815398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What is MOS?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sz="1200" dirty="0"/>
              <a:t>MOS is what the name says: Model Output Statistics.</a:t>
            </a:r>
          </a:p>
          <a:p>
            <a:r>
              <a:rPr lang="en-US" sz="1200" dirty="0"/>
              <a:t>MOS is statistically optimized feed-back between model forecasts and local observations.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MOS takes into account: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physics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characteristics of the numerical model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error</a:t>
            </a:r>
          </a:p>
          <a:p>
            <a:r>
              <a:rPr lang="en-US" sz="1200" dirty="0" err="1"/>
              <a:t>MSwr</a:t>
            </a:r>
            <a:r>
              <a:rPr lang="en-US" sz="1200" dirty="0"/>
              <a:t>-MOS is the MOS application of the company </a:t>
            </a:r>
            <a:r>
              <a:rPr lang="en-US" sz="1200" dirty="0" err="1"/>
              <a:t>Meteo</a:t>
            </a:r>
            <a:r>
              <a:rPr lang="en-US" sz="1200" dirty="0"/>
              <a:t> Service and </a:t>
            </a:r>
            <a:r>
              <a:rPr lang="en-US" dirty="0"/>
              <a:t>has</a:t>
            </a:r>
            <a:r>
              <a:rPr lang="en-US" sz="1200" dirty="0"/>
              <a:t> according to our knowledge the highest quality as it is based on: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many handcrafted transformations according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synoptical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knowledge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the process</a:t>
            </a:r>
            <a:endParaRPr lang="de-DE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00">
            <a:extLst>
              <a:ext uri="{FF2B5EF4-FFF2-40B4-BE49-F238E27FC236}">
                <a16:creationId xmlns:a16="http://schemas.microsoft.com/office/drawing/2014/main" id="{E14A8962-5B0D-43BB-8CB6-77376285F447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五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dirty="0"/>
              <a:t>DWD was </a:t>
            </a:r>
            <a:r>
              <a:rPr kumimoji="0" lang="de-DE" dirty="0" err="1"/>
              <a:t>focused</a:t>
            </a:r>
            <a:r>
              <a:rPr kumimoji="0" lang="de-DE" dirty="0"/>
              <a:t> on </a:t>
            </a:r>
            <a:r>
              <a:rPr kumimoji="0" lang="de-DE" dirty="0" err="1"/>
              <a:t>Direct</a:t>
            </a:r>
            <a:r>
              <a:rPr kumimoji="0" lang="de-DE" dirty="0"/>
              <a:t> Model Output </a:t>
            </a:r>
            <a:r>
              <a:rPr kumimoji="0" lang="de-DE" dirty="0" err="1"/>
              <a:t>of</a:t>
            </a:r>
            <a:r>
              <a:rPr kumimoji="0" lang="de-DE" dirty="0"/>
              <a:t> NWP Models: </a:t>
            </a:r>
          </a:p>
          <a:p>
            <a:pPr marL="0" lvl="0" indent="0" defTabSz="228554">
              <a:buClrTx/>
              <a:buNone/>
              <a:defRPr/>
            </a:pPr>
            <a:r>
              <a:rPr kumimoji="0" lang="de-DE" dirty="0"/>
              <a:t>Strategic </a:t>
            </a:r>
            <a:r>
              <a:rPr kumimoji="0" lang="de-DE" dirty="0" err="1"/>
              <a:t>adjustment</a:t>
            </a:r>
            <a:r>
              <a:rPr kumimoji="0" lang="de-DE" dirty="0"/>
              <a:t> due </a:t>
            </a:r>
            <a:r>
              <a:rPr kumimoji="0" lang="de-DE" dirty="0" err="1"/>
              <a:t>to</a:t>
            </a:r>
            <a:r>
              <a:rPr kumimoji="0" lang="de-DE" dirty="0"/>
              <a:t> </a:t>
            </a:r>
            <a:r>
              <a:rPr kumimoji="0" lang="de-DE" dirty="0" err="1"/>
              <a:t>the</a:t>
            </a:r>
            <a:r>
              <a:rPr kumimoji="0" lang="de-DE" dirty="0"/>
              <a:t> </a:t>
            </a:r>
            <a:r>
              <a:rPr kumimoji="0" lang="de-DE" dirty="0" err="1"/>
              <a:t>new</a:t>
            </a:r>
            <a:r>
              <a:rPr kumimoji="0" lang="de-DE" dirty="0"/>
              <a:t> </a:t>
            </a:r>
            <a:r>
              <a:rPr kumimoji="0" lang="de-DE" dirty="0" err="1"/>
              <a:t>market</a:t>
            </a:r>
            <a:r>
              <a:rPr kumimoji="0" lang="de-DE" dirty="0"/>
              <a:t> </a:t>
            </a:r>
            <a:r>
              <a:rPr kumimoji="0" lang="de-DE" dirty="0" err="1"/>
              <a:t>situation</a:t>
            </a:r>
            <a:r>
              <a:rPr kumimoji="0" lang="de-DE" dirty="0"/>
              <a:t> </a:t>
            </a:r>
            <a:r>
              <a:rPr kumimoji="0" lang="de-DE" dirty="0" err="1"/>
              <a:t>as</a:t>
            </a:r>
            <a:r>
              <a:rPr kumimoji="0" lang="de-DE" dirty="0"/>
              <a:t> </a:t>
            </a:r>
            <a:r>
              <a:rPr kumimoji="0" lang="de-DE" dirty="0" err="1"/>
              <a:t>mentioned</a:t>
            </a:r>
            <a:r>
              <a:rPr kumimoji="0" lang="de-DE" dirty="0"/>
              <a:t> </a:t>
            </a:r>
            <a:r>
              <a:rPr kumimoji="0" lang="de-DE" dirty="0" err="1"/>
              <a:t>before</a:t>
            </a: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dirty="0" err="1"/>
              <a:t>Introduction</a:t>
            </a:r>
            <a:r>
              <a:rPr kumimoji="0" lang="de-DE" dirty="0"/>
              <a:t> </a:t>
            </a:r>
            <a:r>
              <a:rPr kumimoji="0" lang="de-DE" dirty="0" err="1"/>
              <a:t>of</a:t>
            </a:r>
            <a:r>
              <a:rPr kumimoji="0" lang="de-DE" dirty="0"/>
              <a:t> Kalman </a:t>
            </a:r>
            <a:r>
              <a:rPr kumimoji="0" lang="de-DE" dirty="0" err="1"/>
              <a:t>Filtering</a:t>
            </a: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dirty="0" err="1"/>
              <a:t>Beginning</a:t>
            </a:r>
            <a:r>
              <a:rPr kumimoji="0" lang="de-DE" dirty="0"/>
              <a:t> </a:t>
            </a:r>
            <a:r>
              <a:rPr kumimoji="0" lang="de-DE" dirty="0" err="1"/>
              <a:t>of</a:t>
            </a:r>
            <a:r>
              <a:rPr kumimoji="0" lang="de-DE" dirty="0"/>
              <a:t> </a:t>
            </a:r>
            <a:r>
              <a:rPr kumimoji="0" lang="de-DE" dirty="0" err="1"/>
              <a:t>co</a:t>
            </a:r>
            <a:r>
              <a:rPr kumimoji="0" lang="de-DE" dirty="0"/>
              <a:t>-operation DWD </a:t>
            </a:r>
            <a:r>
              <a:rPr kumimoji="0" lang="de-DE" dirty="0" err="1"/>
              <a:t>with</a:t>
            </a:r>
            <a:r>
              <a:rPr kumimoji="0" lang="de-DE" dirty="0"/>
              <a:t> Klaus </a:t>
            </a:r>
            <a:r>
              <a:rPr kumimoji="0" lang="de-DE" dirty="0" err="1"/>
              <a:t>Knüpffer</a:t>
            </a:r>
            <a:r>
              <a:rPr kumimoji="0" lang="de-DE" dirty="0"/>
              <a:t> </a:t>
            </a:r>
            <a:r>
              <a:rPr kumimoji="0" lang="de-DE" dirty="0" err="1"/>
              <a:t>to</a:t>
            </a:r>
            <a:r>
              <a:rPr kumimoji="0" lang="de-DE" dirty="0"/>
              <a:t> </a:t>
            </a:r>
            <a:r>
              <a:rPr kumimoji="0" lang="de-DE" dirty="0" err="1"/>
              <a:t>start</a:t>
            </a:r>
            <a:r>
              <a:rPr kumimoji="0" lang="de-DE" dirty="0"/>
              <a:t> MOS-</a:t>
            </a:r>
            <a:r>
              <a:rPr kumimoji="0" lang="de-DE" dirty="0" err="1"/>
              <a:t>based</a:t>
            </a:r>
            <a:r>
              <a:rPr kumimoji="0" lang="de-DE" dirty="0"/>
              <a:t> TAF-Project</a:t>
            </a:r>
          </a:p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dirty="0" err="1"/>
              <a:t>Introduction</a:t>
            </a:r>
            <a:r>
              <a:rPr kumimoji="0" lang="de-DE" dirty="0"/>
              <a:t> </a:t>
            </a:r>
            <a:r>
              <a:rPr kumimoji="0" lang="de-DE" dirty="0" err="1"/>
              <a:t>of</a:t>
            </a:r>
            <a:r>
              <a:rPr kumimoji="0" lang="de-DE" dirty="0"/>
              <a:t> TAF </a:t>
            </a:r>
            <a:r>
              <a:rPr kumimoji="0" lang="de-DE" dirty="0" err="1"/>
              <a:t>Guidance</a:t>
            </a:r>
            <a:r>
              <a:rPr kumimoji="0" lang="de-DE" dirty="0"/>
              <a:t> </a:t>
            </a:r>
            <a:r>
              <a:rPr kumimoji="0" lang="de-DE" dirty="0" err="1"/>
              <a:t>with</a:t>
            </a:r>
            <a:r>
              <a:rPr kumimoji="0" lang="de-DE" dirty="0"/>
              <a:t> </a:t>
            </a:r>
            <a:r>
              <a:rPr kumimoji="0" lang="de-DE" dirty="0" err="1"/>
              <a:t>aviation-specific</a:t>
            </a:r>
            <a:r>
              <a:rPr kumimoji="0" lang="de-DE" dirty="0"/>
              <a:t> </a:t>
            </a:r>
            <a:r>
              <a:rPr kumimoji="0" lang="de-DE" dirty="0" err="1"/>
              <a:t>predictands</a:t>
            </a: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dirty="0" err="1"/>
              <a:t>Beginning</a:t>
            </a:r>
            <a:r>
              <a:rPr kumimoji="0" lang="de-DE" dirty="0"/>
              <a:t> </a:t>
            </a:r>
            <a:r>
              <a:rPr kumimoji="0" lang="de-DE" dirty="0" err="1"/>
              <a:t>of</a:t>
            </a:r>
            <a:r>
              <a:rPr kumimoji="0" lang="de-DE" dirty="0"/>
              <a:t> FM15-compliant </a:t>
            </a:r>
            <a:r>
              <a:rPr kumimoji="0" lang="de-DE" dirty="0" err="1"/>
              <a:t>encoded</a:t>
            </a:r>
            <a:r>
              <a:rPr kumimoji="0" lang="de-DE" dirty="0"/>
              <a:t> TAF </a:t>
            </a:r>
            <a:r>
              <a:rPr kumimoji="0" lang="de-DE" dirty="0" err="1"/>
              <a:t>as</a:t>
            </a:r>
            <a:r>
              <a:rPr kumimoji="0" lang="de-DE" dirty="0"/>
              <a:t> additional support </a:t>
            </a:r>
            <a:r>
              <a:rPr kumimoji="0" lang="de-DE" dirty="0" err="1"/>
              <a:t>for</a:t>
            </a:r>
            <a:r>
              <a:rPr kumimoji="0" lang="de-DE" dirty="0"/>
              <a:t> </a:t>
            </a:r>
            <a:r>
              <a:rPr kumimoji="0" lang="de-DE" dirty="0" err="1"/>
              <a:t>aviation</a:t>
            </a:r>
            <a:r>
              <a:rPr kumimoji="0" lang="de-DE" dirty="0"/>
              <a:t> </a:t>
            </a:r>
            <a:r>
              <a:rPr kumimoji="0" lang="de-DE" dirty="0" err="1"/>
              <a:t>forecasters</a:t>
            </a:r>
            <a:endParaRPr kumimoji="0" lang="de-DE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D9EA34-AE23-4DE2-B8D0-7E1C12E90CB5}"/>
              </a:ext>
            </a:extLst>
          </p:cNvPr>
          <p:cNvSpPr txBox="1">
            <a:spLocks/>
          </p:cNvSpPr>
          <p:nvPr/>
        </p:nvSpPr>
        <p:spPr>
          <a:xfrm>
            <a:off x="262225" y="2078973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1992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33A475D-6FE6-4494-A716-2626BDC7A488}"/>
              </a:ext>
            </a:extLst>
          </p:cNvPr>
          <p:cNvSpPr>
            <a:spLocks noChangeAspect="1"/>
          </p:cNvSpPr>
          <p:nvPr/>
        </p:nvSpPr>
        <p:spPr>
          <a:xfrm>
            <a:off x="1245924" y="214100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5FE863F-A67D-40B3-ACB1-B0EDB4AAD70A}"/>
              </a:ext>
            </a:extLst>
          </p:cNvPr>
          <p:cNvSpPr txBox="1">
            <a:spLocks/>
          </p:cNvSpPr>
          <p:nvPr/>
        </p:nvSpPr>
        <p:spPr>
          <a:xfrm>
            <a:off x="260927" y="2631074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1993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70C7B25-5D57-404C-B3AB-1808826BD18E}"/>
              </a:ext>
            </a:extLst>
          </p:cNvPr>
          <p:cNvSpPr>
            <a:spLocks noChangeAspect="1"/>
          </p:cNvSpPr>
          <p:nvPr/>
        </p:nvSpPr>
        <p:spPr>
          <a:xfrm>
            <a:off x="1244626" y="2693102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197AA48-B2EE-448E-949F-2093B9810F35}"/>
              </a:ext>
            </a:extLst>
          </p:cNvPr>
          <p:cNvSpPr txBox="1">
            <a:spLocks/>
          </p:cNvSpPr>
          <p:nvPr/>
        </p:nvSpPr>
        <p:spPr>
          <a:xfrm>
            <a:off x="260927" y="3458359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1994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54B475F-3210-493C-94FC-6C3B34FD30C8}"/>
              </a:ext>
            </a:extLst>
          </p:cNvPr>
          <p:cNvSpPr>
            <a:spLocks noChangeAspect="1"/>
          </p:cNvSpPr>
          <p:nvPr/>
        </p:nvSpPr>
        <p:spPr>
          <a:xfrm>
            <a:off x="1244626" y="3520387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A406C06-0A04-4950-928A-F1BD5D56C9A3}"/>
              </a:ext>
            </a:extLst>
          </p:cNvPr>
          <p:cNvSpPr txBox="1">
            <a:spLocks/>
          </p:cNvSpPr>
          <p:nvPr/>
        </p:nvSpPr>
        <p:spPr>
          <a:xfrm>
            <a:off x="260927" y="3997233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1996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EC6A24A-A72B-488E-9DE1-BCE7F9BFC3FB}"/>
              </a:ext>
            </a:extLst>
          </p:cNvPr>
          <p:cNvSpPr>
            <a:spLocks noChangeAspect="1"/>
          </p:cNvSpPr>
          <p:nvPr/>
        </p:nvSpPr>
        <p:spPr>
          <a:xfrm>
            <a:off x="1244626" y="405926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2905EDB9-8BE3-448D-B081-BF66C0EAFE48}"/>
              </a:ext>
            </a:extLst>
          </p:cNvPr>
          <p:cNvSpPr txBox="1">
            <a:spLocks/>
          </p:cNvSpPr>
          <p:nvPr/>
        </p:nvSpPr>
        <p:spPr>
          <a:xfrm>
            <a:off x="260927" y="781974"/>
            <a:ext cx="5270237" cy="3505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12" tIns="0" rIns="45712" bIns="22856" rtlCol="0">
            <a:noAutofit/>
          </a:bodyPr>
          <a:lstStyle>
            <a:lvl1pPr marL="285750" indent="-285750" algn="l" defTabSz="685573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18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Symbol" panose="05050102010706020507" pitchFamily="18" charset="2"/>
              <a:buChar char="-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6966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9975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2537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228554">
              <a:buClrTx/>
              <a:buNone/>
              <a:defRPr/>
            </a:pPr>
            <a:r>
              <a:rPr kumimoji="0" lang="en-US" sz="1400" b="1" dirty="0"/>
              <a:t>History of Introduction of MOS in </a:t>
            </a:r>
            <a:r>
              <a:rPr kumimoji="0" lang="en-US" sz="1400" b="1" dirty="0" err="1"/>
              <a:t>Deutscher</a:t>
            </a:r>
            <a:r>
              <a:rPr kumimoji="0" lang="en-US" sz="1400" b="1" dirty="0"/>
              <a:t> </a:t>
            </a:r>
            <a:r>
              <a:rPr kumimoji="0" lang="en-US" sz="1400" b="1" dirty="0" err="1"/>
              <a:t>Wetterdienst</a:t>
            </a:r>
            <a:r>
              <a:rPr kumimoji="0" lang="en-US" sz="1400" b="1" dirty="0"/>
              <a:t>: 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C46D616-982E-47FE-9504-51DDC04E3B58}"/>
              </a:ext>
            </a:extLst>
          </p:cNvPr>
          <p:cNvSpPr/>
          <p:nvPr/>
        </p:nvSpPr>
        <p:spPr>
          <a:xfrm>
            <a:off x="599275" y="116618"/>
            <a:ext cx="5550802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+mj-lt"/>
              </a:rPr>
              <a:t>MSwr</a:t>
            </a:r>
            <a:r>
              <a:rPr lang="en-US" sz="1600" b="1" dirty="0">
                <a:latin typeface="+mj-lt"/>
              </a:rPr>
              <a:t> and Aviation: Relationship with Natl. Weather Services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541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0">
            <a:extLst>
              <a:ext uri="{FF2B5EF4-FFF2-40B4-BE49-F238E27FC236}">
                <a16:creationId xmlns:a16="http://schemas.microsoft.com/office/drawing/2014/main" id="{A8326520-6CA6-4AA9-ACCF-3D5E4D41DE83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17944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5"/>
          <p:cNvSpPr txBox="1">
            <a:spLocks/>
          </p:cNvSpPr>
          <p:nvPr/>
        </p:nvSpPr>
        <p:spPr>
          <a:xfrm>
            <a:off x="260927" y="969949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1998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785F933-63C8-4D9E-B00B-1FD56E9CD0B4}"/>
              </a:ext>
            </a:extLst>
          </p:cNvPr>
          <p:cNvSpPr>
            <a:spLocks noChangeAspect="1"/>
          </p:cNvSpPr>
          <p:nvPr/>
        </p:nvSpPr>
        <p:spPr>
          <a:xfrm>
            <a:off x="1244626" y="1031977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五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39254" y="837594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 defTabSz="228554">
              <a:buClrTx/>
              <a:buNone/>
              <a:defRPr/>
            </a:pPr>
            <a:r>
              <a:rPr kumimoji="0" lang="de-DE" dirty="0" err="1"/>
              <a:t>Introduction</a:t>
            </a:r>
            <a:r>
              <a:rPr kumimoji="0" lang="de-DE" dirty="0"/>
              <a:t> </a:t>
            </a:r>
            <a:r>
              <a:rPr kumimoji="0" lang="de-DE" dirty="0" err="1"/>
              <a:t>of</a:t>
            </a:r>
            <a:r>
              <a:rPr kumimoji="0" lang="de-DE" dirty="0"/>
              <a:t> MOS </a:t>
            </a:r>
            <a:r>
              <a:rPr kumimoji="0" lang="de-DE" dirty="0" err="1"/>
              <a:t>Guidance</a:t>
            </a:r>
            <a:r>
              <a:rPr kumimoji="0" lang="de-DE" dirty="0"/>
              <a:t> </a:t>
            </a:r>
            <a:r>
              <a:rPr kumimoji="0" lang="de-DE" dirty="0" err="1"/>
              <a:t>for</a:t>
            </a:r>
            <a:r>
              <a:rPr kumimoji="0" lang="de-DE" dirty="0"/>
              <a:t> General </a:t>
            </a:r>
            <a:r>
              <a:rPr kumimoji="0" lang="de-DE" dirty="0" err="1"/>
              <a:t>Weather</a:t>
            </a:r>
            <a:r>
              <a:rPr kumimoji="0" lang="de-DE" dirty="0"/>
              <a:t> </a:t>
            </a:r>
            <a:r>
              <a:rPr kumimoji="0" lang="de-DE" dirty="0" err="1"/>
              <a:t>Forecasting</a:t>
            </a:r>
            <a:endParaRPr kumimoji="0" lang="de-DE" dirty="0"/>
          </a:p>
          <a:p>
            <a:pPr lvl="0" defTabSz="228554">
              <a:defRPr/>
            </a:pPr>
            <a:r>
              <a:rPr kumimoji="0" lang="de-DE" dirty="0"/>
              <a:t>High </a:t>
            </a:r>
            <a:r>
              <a:rPr kumimoji="0" lang="de-DE" dirty="0" err="1"/>
              <a:t>acceptance</a:t>
            </a:r>
            <a:r>
              <a:rPr kumimoji="0" lang="de-DE" dirty="0"/>
              <a:t> </a:t>
            </a:r>
            <a:r>
              <a:rPr kumimoji="0" lang="de-DE" dirty="0" err="1"/>
              <a:t>of</a:t>
            </a:r>
            <a:r>
              <a:rPr kumimoji="0" lang="de-DE" dirty="0"/>
              <a:t> MOS </a:t>
            </a:r>
            <a:r>
              <a:rPr kumimoji="0" lang="de-DE" dirty="0" err="1"/>
              <a:t>by</a:t>
            </a:r>
            <a:r>
              <a:rPr kumimoji="0" lang="de-DE" dirty="0"/>
              <a:t> </a:t>
            </a:r>
            <a:r>
              <a:rPr kumimoji="0" lang="de-DE" dirty="0" err="1"/>
              <a:t>forecasters</a:t>
            </a:r>
            <a:r>
              <a:rPr kumimoji="0" lang="de-DE" dirty="0"/>
              <a:t> due </a:t>
            </a:r>
            <a:r>
              <a:rPr kumimoji="0" lang="de-DE" dirty="0" err="1"/>
              <a:t>to</a:t>
            </a:r>
            <a:r>
              <a:rPr kumimoji="0" lang="de-DE" dirty="0"/>
              <a:t> </a:t>
            </a:r>
            <a:r>
              <a:rPr kumimoji="0" lang="de-DE" dirty="0" err="1"/>
              <a:t>close</a:t>
            </a:r>
            <a:r>
              <a:rPr kumimoji="0" lang="de-DE" dirty="0"/>
              <a:t> </a:t>
            </a:r>
            <a:r>
              <a:rPr kumimoji="0" lang="de-DE" dirty="0" err="1"/>
              <a:t>co</a:t>
            </a:r>
            <a:r>
              <a:rPr kumimoji="0" lang="de-DE" dirty="0"/>
              <a:t>-operation </a:t>
            </a:r>
            <a:r>
              <a:rPr kumimoji="0" lang="de-DE" dirty="0" err="1"/>
              <a:t>during</a:t>
            </a:r>
            <a:r>
              <a:rPr kumimoji="0" lang="de-DE" dirty="0"/>
              <a:t> </a:t>
            </a:r>
            <a:r>
              <a:rPr kumimoji="0" lang="de-DE" dirty="0" err="1"/>
              <a:t>development</a:t>
            </a: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dirty="0"/>
              <a:t>Implementation </a:t>
            </a:r>
            <a:r>
              <a:rPr kumimoji="0" lang="de-DE" dirty="0" err="1"/>
              <a:t>of</a:t>
            </a:r>
            <a:r>
              <a:rPr kumimoji="0" lang="de-DE" dirty="0"/>
              <a:t> TAF </a:t>
            </a:r>
            <a:r>
              <a:rPr kumimoji="0" lang="de-DE" dirty="0" err="1"/>
              <a:t>predictands</a:t>
            </a:r>
            <a:r>
              <a:rPr kumimoji="0" lang="de-DE" dirty="0"/>
              <a:t> </a:t>
            </a:r>
            <a:r>
              <a:rPr kumimoji="0" lang="de-DE" dirty="0" err="1"/>
              <a:t>into</a:t>
            </a:r>
            <a:r>
              <a:rPr kumimoji="0" lang="de-DE" dirty="0"/>
              <a:t> TAF </a:t>
            </a:r>
            <a:r>
              <a:rPr kumimoji="0" lang="de-DE" dirty="0" err="1"/>
              <a:t>templates</a:t>
            </a:r>
            <a:r>
              <a:rPr kumimoji="0" lang="de-DE" dirty="0"/>
              <a:t> </a:t>
            </a:r>
            <a:r>
              <a:rPr kumimoji="0" lang="de-DE" dirty="0" err="1"/>
              <a:t>for</a:t>
            </a:r>
            <a:r>
              <a:rPr kumimoji="0" lang="de-DE" dirty="0"/>
              <a:t> </a:t>
            </a:r>
            <a:r>
              <a:rPr kumimoji="0" lang="de-DE" dirty="0" err="1"/>
              <a:t>aviation</a:t>
            </a:r>
            <a:r>
              <a:rPr kumimoji="0" lang="de-DE" dirty="0"/>
              <a:t> </a:t>
            </a:r>
            <a:r>
              <a:rPr kumimoji="0" lang="de-DE" dirty="0" err="1"/>
              <a:t>forecasts</a:t>
            </a: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b="1" dirty="0" err="1"/>
              <a:t>Role</a:t>
            </a:r>
            <a:r>
              <a:rPr kumimoji="0" lang="de-DE" b="1" dirty="0"/>
              <a:t> </a:t>
            </a:r>
            <a:r>
              <a:rPr kumimoji="0" lang="de-DE" b="1" dirty="0" err="1"/>
              <a:t>of</a:t>
            </a:r>
            <a:r>
              <a:rPr kumimoji="0" lang="de-DE" b="1" dirty="0"/>
              <a:t> MOS </a:t>
            </a:r>
            <a:r>
              <a:rPr kumimoji="0" lang="de-DE" b="1" dirty="0" err="1"/>
              <a:t>within</a:t>
            </a:r>
            <a:r>
              <a:rPr kumimoji="0" lang="de-DE" b="1" dirty="0"/>
              <a:t> DWD </a:t>
            </a:r>
            <a:r>
              <a:rPr kumimoji="0" lang="de-DE" b="1" dirty="0" err="1"/>
              <a:t>today</a:t>
            </a:r>
            <a:r>
              <a:rPr kumimoji="0" lang="de-DE" b="1" dirty="0"/>
              <a:t>:</a:t>
            </a:r>
          </a:p>
          <a:p>
            <a:pPr lvl="0" defTabSz="228554">
              <a:defRPr/>
            </a:pPr>
            <a:r>
              <a:rPr kumimoji="0" lang="de-DE" dirty="0"/>
              <a:t>MOS Forecasts </a:t>
            </a:r>
            <a:r>
              <a:rPr kumimoji="0" lang="de-DE" dirty="0" err="1"/>
              <a:t>are</a:t>
            </a:r>
            <a:r>
              <a:rPr kumimoji="0" lang="de-DE" dirty="0"/>
              <a:t> </a:t>
            </a:r>
            <a:r>
              <a:rPr kumimoji="0" lang="de-DE" dirty="0" err="1"/>
              <a:t>accepted</a:t>
            </a:r>
            <a:r>
              <a:rPr kumimoji="0" lang="de-DE" dirty="0"/>
              <a:t> </a:t>
            </a:r>
            <a:r>
              <a:rPr kumimoji="0" lang="de-DE" dirty="0" err="1"/>
              <a:t>by</a:t>
            </a:r>
            <a:r>
              <a:rPr kumimoji="0" lang="de-DE" dirty="0"/>
              <a:t> </a:t>
            </a:r>
            <a:r>
              <a:rPr kumimoji="0" lang="de-DE" dirty="0" err="1"/>
              <a:t>aviation</a:t>
            </a:r>
            <a:r>
              <a:rPr kumimoji="0" lang="de-DE" dirty="0"/>
              <a:t> and </a:t>
            </a:r>
            <a:r>
              <a:rPr kumimoji="0" lang="de-DE" dirty="0" err="1"/>
              <a:t>general</a:t>
            </a:r>
            <a:r>
              <a:rPr kumimoji="0" lang="de-DE" dirty="0"/>
              <a:t> </a:t>
            </a:r>
            <a:r>
              <a:rPr kumimoji="0" lang="de-DE" dirty="0" err="1"/>
              <a:t>forecasters</a:t>
            </a:r>
            <a:endParaRPr kumimoji="0" lang="de-DE" dirty="0"/>
          </a:p>
          <a:p>
            <a:pPr lvl="0" defTabSz="228554">
              <a:defRPr/>
            </a:pPr>
            <a:r>
              <a:rPr kumimoji="0" lang="de-DE" dirty="0"/>
              <a:t>MOS Forecasts </a:t>
            </a:r>
            <a:r>
              <a:rPr kumimoji="0" lang="de-DE" dirty="0" err="1"/>
              <a:t>improved</a:t>
            </a:r>
            <a:r>
              <a:rPr kumimoji="0" lang="de-DE" dirty="0"/>
              <a:t> </a:t>
            </a:r>
            <a:r>
              <a:rPr kumimoji="0" lang="de-DE" dirty="0" err="1"/>
              <a:t>the</a:t>
            </a:r>
            <a:r>
              <a:rPr kumimoji="0" lang="de-DE" dirty="0"/>
              <a:t> </a:t>
            </a:r>
            <a:r>
              <a:rPr kumimoji="0" lang="de-DE" dirty="0" err="1"/>
              <a:t>forecast</a:t>
            </a:r>
            <a:r>
              <a:rPr kumimoji="0" lang="de-DE" dirty="0"/>
              <a:t> </a:t>
            </a:r>
            <a:r>
              <a:rPr kumimoji="0" lang="de-DE" dirty="0" err="1"/>
              <a:t>quality</a:t>
            </a:r>
            <a:r>
              <a:rPr kumimoji="0" lang="de-DE" dirty="0"/>
              <a:t> (</a:t>
            </a:r>
            <a:r>
              <a:rPr kumimoji="0" lang="de-DE" dirty="0" err="1"/>
              <a:t>verification</a:t>
            </a:r>
            <a:r>
              <a:rPr kumimoji="0" lang="de-DE" dirty="0"/>
              <a:t>)</a:t>
            </a:r>
          </a:p>
          <a:p>
            <a:pPr lvl="0" defTabSz="228554">
              <a:defRPr/>
            </a:pPr>
            <a:r>
              <a:rPr kumimoji="0" lang="de-DE" dirty="0"/>
              <a:t>MOS-Forecasts </a:t>
            </a:r>
            <a:r>
              <a:rPr kumimoji="0" lang="de-DE" dirty="0" err="1"/>
              <a:t>reduced</a:t>
            </a:r>
            <a:r>
              <a:rPr kumimoji="0" lang="de-DE" dirty="0"/>
              <a:t> </a:t>
            </a:r>
            <a:r>
              <a:rPr kumimoji="0" lang="de-DE" dirty="0" err="1"/>
              <a:t>the</a:t>
            </a:r>
            <a:r>
              <a:rPr kumimoji="0" lang="de-DE" dirty="0"/>
              <a:t> </a:t>
            </a:r>
            <a:r>
              <a:rPr kumimoji="0" lang="de-DE" dirty="0" err="1"/>
              <a:t>forecaster‘s</a:t>
            </a:r>
            <a:r>
              <a:rPr kumimoji="0" lang="de-DE" dirty="0"/>
              <a:t> </a:t>
            </a:r>
            <a:r>
              <a:rPr kumimoji="0" lang="de-DE" dirty="0" err="1"/>
              <a:t>workload</a:t>
            </a:r>
            <a:r>
              <a:rPr kumimoji="0" lang="de-DE" dirty="0"/>
              <a:t> and </a:t>
            </a:r>
            <a:r>
              <a:rPr kumimoji="0" lang="de-DE" dirty="0" err="1"/>
              <a:t>increased</a:t>
            </a:r>
            <a:r>
              <a:rPr kumimoji="0" lang="de-DE" dirty="0"/>
              <a:t> </a:t>
            </a:r>
            <a:r>
              <a:rPr kumimoji="0" lang="de-DE" dirty="0" err="1"/>
              <a:t>his</a:t>
            </a:r>
            <a:r>
              <a:rPr kumimoji="0" lang="de-DE" dirty="0"/>
              <a:t> </a:t>
            </a:r>
            <a:r>
              <a:rPr kumimoji="0" lang="de-DE" dirty="0" err="1"/>
              <a:t>efficiency</a:t>
            </a:r>
            <a:endParaRPr kumimoji="0" lang="de-DE" dirty="0"/>
          </a:p>
          <a:p>
            <a:pPr lvl="0" defTabSz="228554">
              <a:defRPr/>
            </a:pPr>
            <a:r>
              <a:rPr kumimoji="0" lang="de-DE" dirty="0"/>
              <a:t>MOS Forecasts </a:t>
            </a:r>
            <a:r>
              <a:rPr kumimoji="0" lang="de-DE" dirty="0" err="1"/>
              <a:t>are</a:t>
            </a:r>
            <a:r>
              <a:rPr kumimoji="0" lang="de-DE" dirty="0"/>
              <a:t> </a:t>
            </a:r>
            <a:r>
              <a:rPr kumimoji="0" lang="de-DE" dirty="0" err="1"/>
              <a:t>the</a:t>
            </a:r>
            <a:r>
              <a:rPr kumimoji="0" lang="de-DE" dirty="0"/>
              <a:t> </a:t>
            </a:r>
            <a:r>
              <a:rPr kumimoji="0" lang="de-DE" dirty="0" err="1"/>
              <a:t>basis</a:t>
            </a:r>
            <a:r>
              <a:rPr kumimoji="0" lang="de-DE" dirty="0"/>
              <a:t> </a:t>
            </a:r>
            <a:r>
              <a:rPr kumimoji="0" lang="de-DE" dirty="0" err="1"/>
              <a:t>for</a:t>
            </a:r>
            <a:r>
              <a:rPr kumimoji="0" lang="de-DE" dirty="0"/>
              <a:t> all </a:t>
            </a:r>
            <a:r>
              <a:rPr kumimoji="0" lang="de-DE" dirty="0" err="1"/>
              <a:t>automated</a:t>
            </a:r>
            <a:r>
              <a:rPr kumimoji="0" lang="de-DE" dirty="0"/>
              <a:t> </a:t>
            </a:r>
            <a:r>
              <a:rPr kumimoji="0" lang="de-DE" dirty="0" err="1"/>
              <a:t>forcast</a:t>
            </a:r>
            <a:r>
              <a:rPr kumimoji="0" lang="de-DE" dirty="0"/>
              <a:t> </a:t>
            </a:r>
            <a:r>
              <a:rPr kumimoji="0" lang="de-DE" dirty="0" err="1"/>
              <a:t>procedures</a:t>
            </a:r>
            <a:r>
              <a:rPr kumimoji="0" lang="de-DE" dirty="0"/>
              <a:t> (AUTO-WARNING)</a:t>
            </a:r>
          </a:p>
          <a:p>
            <a:pPr marL="0" lvl="0" indent="0" defTabSz="228554">
              <a:buClrTx/>
              <a:buNone/>
              <a:defRPr/>
            </a:pPr>
            <a:endParaRPr kumimoji="0" lang="de-DE" dirty="0"/>
          </a:p>
          <a:p>
            <a:pPr marL="0" lvl="0" indent="0" defTabSz="228554">
              <a:buClrTx/>
              <a:buNone/>
              <a:defRPr/>
            </a:pPr>
            <a:r>
              <a:rPr kumimoji="0" lang="de-DE" b="1" dirty="0" err="1"/>
              <a:t>Qualification</a:t>
            </a:r>
            <a:r>
              <a:rPr kumimoji="0" lang="de-DE" b="1" dirty="0"/>
              <a:t> </a:t>
            </a:r>
            <a:r>
              <a:rPr kumimoji="0" lang="de-DE" b="1" dirty="0" err="1"/>
              <a:t>of</a:t>
            </a:r>
            <a:r>
              <a:rPr kumimoji="0" lang="de-DE" b="1" dirty="0"/>
              <a:t> </a:t>
            </a:r>
            <a:r>
              <a:rPr kumimoji="0" lang="de-DE" b="1" dirty="0" err="1"/>
              <a:t>Forecasters</a:t>
            </a:r>
            <a:r>
              <a:rPr kumimoji="0" lang="de-DE" b="1" dirty="0"/>
              <a:t>:</a:t>
            </a:r>
          </a:p>
          <a:p>
            <a:pPr lvl="0" defTabSz="228554">
              <a:defRPr/>
            </a:pPr>
            <a:r>
              <a:rPr kumimoji="0" lang="de-DE" dirty="0" err="1"/>
              <a:t>Then</a:t>
            </a:r>
            <a:r>
              <a:rPr kumimoji="0" lang="de-DE" dirty="0"/>
              <a:t>: Master </a:t>
            </a:r>
            <a:r>
              <a:rPr kumimoji="0" lang="de-DE" dirty="0" err="1"/>
              <a:t>degree</a:t>
            </a:r>
            <a:r>
              <a:rPr kumimoji="0" lang="de-DE" dirty="0"/>
              <a:t> </a:t>
            </a:r>
            <a:r>
              <a:rPr kumimoji="0" lang="de-DE" dirty="0" err="1"/>
              <a:t>required</a:t>
            </a:r>
            <a:r>
              <a:rPr kumimoji="0" lang="de-DE" dirty="0"/>
              <a:t> </a:t>
            </a:r>
            <a:r>
              <a:rPr kumimoji="0" lang="de-DE" dirty="0" err="1"/>
              <a:t>for</a:t>
            </a:r>
            <a:r>
              <a:rPr kumimoji="0" lang="de-DE" dirty="0"/>
              <a:t> </a:t>
            </a:r>
            <a:r>
              <a:rPr kumimoji="0" lang="de-DE" dirty="0" err="1"/>
              <a:t>forecasters</a:t>
            </a:r>
            <a:endParaRPr kumimoji="0" lang="de-DE" dirty="0"/>
          </a:p>
          <a:p>
            <a:pPr lvl="0" defTabSz="228554">
              <a:defRPr/>
            </a:pPr>
            <a:r>
              <a:rPr kumimoji="0" lang="de-DE" dirty="0" err="1"/>
              <a:t>Now</a:t>
            </a:r>
            <a:r>
              <a:rPr kumimoji="0" lang="de-DE" dirty="0"/>
              <a:t>:  Bachelor </a:t>
            </a:r>
            <a:r>
              <a:rPr kumimoji="0" lang="de-DE" dirty="0" err="1"/>
              <a:t>degree</a:t>
            </a:r>
            <a:r>
              <a:rPr kumimoji="0" lang="de-DE" dirty="0"/>
              <a:t> </a:t>
            </a:r>
            <a:r>
              <a:rPr kumimoji="0" lang="de-DE" dirty="0" err="1"/>
              <a:t>for</a:t>
            </a:r>
            <a:r>
              <a:rPr kumimoji="0" lang="de-DE" dirty="0"/>
              <a:t> </a:t>
            </a:r>
            <a:r>
              <a:rPr kumimoji="0" lang="de-DE" dirty="0" err="1"/>
              <a:t>forecasters</a:t>
            </a:r>
            <a:r>
              <a:rPr kumimoji="0" lang="de-DE" dirty="0"/>
              <a:t> (</a:t>
            </a:r>
            <a:r>
              <a:rPr kumimoji="0" lang="de-DE" dirty="0" err="1"/>
              <a:t>except</a:t>
            </a:r>
            <a:r>
              <a:rPr kumimoji="0" lang="de-DE" dirty="0"/>
              <a:t> Central </a:t>
            </a:r>
            <a:r>
              <a:rPr kumimoji="0" lang="de-DE" dirty="0" err="1"/>
              <a:t>Forecasting</a:t>
            </a:r>
            <a:r>
              <a:rPr kumimoji="0" lang="de-DE" dirty="0"/>
              <a:t> Office)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4F6B5C4-BB47-4C2E-8712-069A2B45BF09}"/>
              </a:ext>
            </a:extLst>
          </p:cNvPr>
          <p:cNvSpPr>
            <a:spLocks noChangeAspect="1"/>
          </p:cNvSpPr>
          <p:nvPr/>
        </p:nvSpPr>
        <p:spPr>
          <a:xfrm>
            <a:off x="1244626" y="185273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F74B71A-F9BD-4DDB-BB7B-732B0EF5DF99}"/>
              </a:ext>
            </a:extLst>
          </p:cNvPr>
          <p:cNvCxnSpPr>
            <a:cxnSpLocks/>
          </p:cNvCxnSpPr>
          <p:nvPr/>
        </p:nvCxnSpPr>
        <p:spPr>
          <a:xfrm>
            <a:off x="1334626" y="3760922"/>
            <a:ext cx="0" cy="672552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FC0DFAFE-D367-42E4-932A-876B6A65798B}"/>
              </a:ext>
            </a:extLst>
          </p:cNvPr>
          <p:cNvSpPr/>
          <p:nvPr/>
        </p:nvSpPr>
        <p:spPr>
          <a:xfrm>
            <a:off x="599275" y="116618"/>
            <a:ext cx="5550802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+mj-lt"/>
              </a:rPr>
              <a:t>MSwr</a:t>
            </a:r>
            <a:r>
              <a:rPr lang="en-US" sz="1600" b="1" dirty="0">
                <a:latin typeface="+mj-lt"/>
              </a:rPr>
              <a:t> and Aviation: Relationship with Natl. Weather Services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471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五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5554" y="838647"/>
            <a:ext cx="4763034" cy="3733354"/>
          </a:xfrm>
        </p:spPr>
        <p:txBody>
          <a:bodyPr wrap="square" tIns="0">
            <a:noAutofit/>
          </a:bodyPr>
          <a:lstStyle/>
          <a:p>
            <a:pPr marL="0" lvl="0" indent="0" defTabSz="228554">
              <a:buClrTx/>
              <a:buNone/>
              <a:defRPr/>
            </a:pPr>
            <a:endParaRPr kumimoji="0" lang="de-DE" b="1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r>
              <a:rPr kumimoji="0" lang="de-DE" dirty="0">
                <a:solidFill>
                  <a:srgbClr val="3C3C3C"/>
                </a:solidFill>
              </a:rPr>
              <a:t>Aviation </a:t>
            </a:r>
            <a:r>
              <a:rPr kumimoji="0" lang="de-DE" dirty="0" err="1">
                <a:solidFill>
                  <a:srgbClr val="3C3C3C"/>
                </a:solidFill>
              </a:rPr>
              <a:t>Forecasting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within</a:t>
            </a:r>
            <a:r>
              <a:rPr kumimoji="0" lang="de-DE" dirty="0">
                <a:solidFill>
                  <a:srgbClr val="3C3C3C"/>
                </a:solidFill>
              </a:rPr>
              <a:t> DWD </a:t>
            </a:r>
            <a:r>
              <a:rPr kumimoji="0" lang="de-DE" dirty="0" err="1">
                <a:solidFill>
                  <a:srgbClr val="3C3C3C"/>
                </a:solidFill>
              </a:rPr>
              <a:t>early</a:t>
            </a:r>
            <a:r>
              <a:rPr kumimoji="0" lang="de-DE" dirty="0">
                <a:solidFill>
                  <a:srgbClr val="3C3C3C"/>
                </a:solidFill>
              </a:rPr>
              <a:t> 1990s </a:t>
            </a:r>
            <a:r>
              <a:rPr kumimoji="0" lang="de-DE" dirty="0" err="1">
                <a:solidFill>
                  <a:srgbClr val="3C3C3C"/>
                </a:solidFill>
              </a:rPr>
              <a:t>before</a:t>
            </a:r>
            <a:r>
              <a:rPr kumimoji="0" lang="de-DE" dirty="0">
                <a:solidFill>
                  <a:srgbClr val="3C3C3C"/>
                </a:solidFill>
              </a:rPr>
              <a:t> MOS:</a:t>
            </a:r>
          </a:p>
          <a:p>
            <a:pPr marL="0" lvl="0" indent="0" defTabSz="228554">
              <a:buClrTx/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defTabSz="228554">
              <a:defRPr/>
            </a:pPr>
            <a:r>
              <a:rPr kumimoji="0" lang="de-DE" dirty="0" err="1">
                <a:solidFill>
                  <a:srgbClr val="3C3C3C"/>
                </a:solidFill>
              </a:rPr>
              <a:t>Mostly</a:t>
            </a:r>
            <a:r>
              <a:rPr kumimoji="0" lang="de-DE" dirty="0">
                <a:solidFill>
                  <a:srgbClr val="3C3C3C"/>
                </a:solidFill>
              </a:rPr>
              <a:t> traditional </a:t>
            </a:r>
            <a:r>
              <a:rPr kumimoji="0" lang="de-DE" dirty="0" err="1">
                <a:solidFill>
                  <a:srgbClr val="3C3C3C"/>
                </a:solidFill>
              </a:rPr>
              <a:t>procedures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applied</a:t>
            </a:r>
            <a:br>
              <a:rPr kumimoji="0" lang="de-DE" dirty="0">
                <a:solidFill>
                  <a:srgbClr val="3C3C3C"/>
                </a:solidFill>
              </a:rPr>
            </a:br>
            <a:r>
              <a:rPr kumimoji="0" lang="de-DE" dirty="0">
                <a:solidFill>
                  <a:srgbClr val="3C3C3C"/>
                </a:solidFill>
              </a:rPr>
              <a:t>in Aviation </a:t>
            </a:r>
            <a:r>
              <a:rPr kumimoji="0" lang="de-DE" dirty="0" err="1">
                <a:solidFill>
                  <a:srgbClr val="3C3C3C"/>
                </a:solidFill>
              </a:rPr>
              <a:t>Forecasting</a:t>
            </a:r>
            <a:endParaRPr kumimoji="0" lang="de-DE" dirty="0">
              <a:solidFill>
                <a:srgbClr val="3C3C3C"/>
              </a:solidFill>
            </a:endParaRPr>
          </a:p>
          <a:p>
            <a:pPr defTabSz="228554"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Most </a:t>
            </a:r>
            <a:r>
              <a:rPr kumimoji="0" lang="de-DE" dirty="0" err="1">
                <a:solidFill>
                  <a:srgbClr val="3C3C3C"/>
                </a:solidFill>
              </a:rPr>
              <a:t>aviation</a:t>
            </a:r>
            <a:r>
              <a:rPr kumimoji="0" lang="de-DE" dirty="0">
                <a:solidFill>
                  <a:srgbClr val="3C3C3C"/>
                </a:solidFill>
              </a:rPr>
              <a:t>-relevant </a:t>
            </a:r>
            <a:r>
              <a:rPr kumimoji="0" lang="de-DE" dirty="0" err="1">
                <a:solidFill>
                  <a:srgbClr val="3C3C3C"/>
                </a:solidFill>
              </a:rPr>
              <a:t>predictands</a:t>
            </a:r>
            <a:r>
              <a:rPr kumimoji="0" lang="de-DE" dirty="0">
                <a:solidFill>
                  <a:srgbClr val="3C3C3C"/>
                </a:solidFill>
              </a:rPr>
              <a:t> not </a:t>
            </a:r>
            <a:r>
              <a:rPr kumimoji="0" lang="de-DE" dirty="0" err="1">
                <a:solidFill>
                  <a:srgbClr val="3C3C3C"/>
                </a:solidFill>
              </a:rPr>
              <a:t>forecast</a:t>
            </a:r>
            <a:br>
              <a:rPr kumimoji="0" lang="de-DE" dirty="0">
                <a:solidFill>
                  <a:srgbClr val="3C3C3C"/>
                </a:solidFill>
              </a:rPr>
            </a:br>
            <a:r>
              <a:rPr kumimoji="0" lang="de-DE" dirty="0" err="1">
                <a:solidFill>
                  <a:srgbClr val="3C3C3C"/>
                </a:solidFill>
              </a:rPr>
              <a:t>by</a:t>
            </a:r>
            <a:r>
              <a:rPr kumimoji="0" lang="de-DE" dirty="0">
                <a:solidFill>
                  <a:srgbClr val="3C3C3C"/>
                </a:solidFill>
              </a:rPr>
              <a:t> NWP (</a:t>
            </a:r>
            <a:r>
              <a:rPr kumimoji="0" lang="de-DE" dirty="0" err="1">
                <a:solidFill>
                  <a:srgbClr val="3C3C3C"/>
                </a:solidFill>
              </a:rPr>
              <a:t>Ceiling</a:t>
            </a:r>
            <a:r>
              <a:rPr kumimoji="0" lang="de-DE" dirty="0">
                <a:solidFill>
                  <a:srgbClr val="3C3C3C"/>
                </a:solidFill>
              </a:rPr>
              <a:t>, </a:t>
            </a:r>
            <a:r>
              <a:rPr kumimoji="0" lang="de-DE" dirty="0" err="1">
                <a:solidFill>
                  <a:srgbClr val="3C3C3C"/>
                </a:solidFill>
              </a:rPr>
              <a:t>Visibility</a:t>
            </a:r>
            <a:r>
              <a:rPr kumimoji="0" lang="de-DE" dirty="0">
                <a:solidFill>
                  <a:srgbClr val="3C3C3C"/>
                </a:solidFill>
              </a:rPr>
              <a:t>)</a:t>
            </a:r>
          </a:p>
          <a:p>
            <a:pPr marL="0" lvl="0" indent="0" defTabSz="228554"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External </a:t>
            </a:r>
            <a:r>
              <a:rPr kumimoji="0" lang="de-DE" dirty="0" err="1">
                <a:solidFill>
                  <a:srgbClr val="3C3C3C"/>
                </a:solidFill>
              </a:rPr>
              <a:t>pressure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to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improve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forecasts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quality</a:t>
            </a:r>
            <a:br>
              <a:rPr kumimoji="0" lang="de-DE" dirty="0">
                <a:solidFill>
                  <a:srgbClr val="3C3C3C"/>
                </a:solidFill>
              </a:rPr>
            </a:br>
            <a:r>
              <a:rPr kumimoji="0" lang="de-DE" dirty="0" err="1">
                <a:solidFill>
                  <a:srgbClr val="3C3C3C"/>
                </a:solidFill>
              </a:rPr>
              <a:t>by</a:t>
            </a:r>
            <a:r>
              <a:rPr kumimoji="0" lang="de-DE" dirty="0">
                <a:solidFill>
                  <a:srgbClr val="3C3C3C"/>
                </a:solidFill>
              </a:rPr>
              <a:t> Airlines, ATC, Airport </a:t>
            </a:r>
            <a:r>
              <a:rPr kumimoji="0" lang="de-DE" dirty="0" err="1">
                <a:solidFill>
                  <a:srgbClr val="3C3C3C"/>
                </a:solidFill>
              </a:rPr>
              <a:t>operators</a:t>
            </a:r>
            <a:endParaRPr kumimoji="0" lang="de-DE" dirty="0">
              <a:solidFill>
                <a:srgbClr val="3C3C3C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8AE285-CA77-47CE-8364-67D7AC67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46" y="1189167"/>
            <a:ext cx="4705800" cy="324802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2024BCF-BA58-4B73-B826-A07A17D2B8B1}"/>
              </a:ext>
            </a:extLst>
          </p:cNvPr>
          <p:cNvSpPr txBox="1">
            <a:spLocks/>
          </p:cNvSpPr>
          <p:nvPr/>
        </p:nvSpPr>
        <p:spPr>
          <a:xfrm>
            <a:off x="155555" y="781974"/>
            <a:ext cx="5375610" cy="3505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12" tIns="0" rIns="45712" bIns="22856" rtlCol="0">
            <a:noAutofit/>
          </a:bodyPr>
          <a:lstStyle>
            <a:lvl1pPr marL="285750" indent="-285750" algn="l" defTabSz="685573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18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Symbol" panose="05050102010706020507" pitchFamily="18" charset="2"/>
              <a:buChar char="-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6966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99750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2537" indent="-171393" algn="l" defTabSz="685573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CE3E26"/>
              </a:buClr>
              <a:buFont typeface="Wingdings" panose="05000000000000000000" pitchFamily="2" charset="2"/>
              <a:buChar char="§"/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32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07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893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680" indent="-171393" algn="l" defTabSz="6855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28554">
              <a:buClrTx/>
              <a:buNone/>
              <a:defRPr/>
            </a:pPr>
            <a:r>
              <a:rPr kumimoji="0" lang="en-US" sz="1400" b="1" dirty="0"/>
              <a:t>MOS Guidance Products for Aviation Meteorology:</a:t>
            </a:r>
            <a:endParaRPr kumimoji="0" lang="de-DE" sz="1400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5C331C8-3933-4442-B035-68AEC37287F4}"/>
              </a:ext>
            </a:extLst>
          </p:cNvPr>
          <p:cNvSpPr/>
          <p:nvPr/>
        </p:nvSpPr>
        <p:spPr>
          <a:xfrm>
            <a:off x="599275" y="116618"/>
            <a:ext cx="5550802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+mj-lt"/>
              </a:rPr>
              <a:t>MSwr</a:t>
            </a:r>
            <a:r>
              <a:rPr lang="en-US" sz="1600" b="1" dirty="0">
                <a:latin typeface="+mj-lt"/>
              </a:rPr>
              <a:t> and Aviation: Relationship with Natl. Weather Services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7050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五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5554" y="838647"/>
            <a:ext cx="6024020" cy="3733354"/>
          </a:xfrm>
        </p:spPr>
        <p:txBody>
          <a:bodyPr wrap="square" tIns="0">
            <a:noAutofit/>
          </a:bodyPr>
          <a:lstStyle/>
          <a:p>
            <a:pPr marL="0" lvl="0" indent="0" defTabSz="228554">
              <a:buClrTx/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r>
              <a:rPr kumimoji="0" lang="de-DE" dirty="0" err="1">
                <a:solidFill>
                  <a:srgbClr val="3C3C3C"/>
                </a:solidFill>
              </a:rPr>
              <a:t>Introduction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MOS-TAF-</a:t>
            </a:r>
            <a:r>
              <a:rPr kumimoji="0" lang="de-DE" dirty="0" err="1">
                <a:solidFill>
                  <a:srgbClr val="3C3C3C"/>
                </a:solidFill>
              </a:rPr>
              <a:t>Guidance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products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offered</a:t>
            </a:r>
            <a:endParaRPr kumimoji="0" lang="de-DE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Forecast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ceiling</a:t>
            </a:r>
            <a:r>
              <a:rPr kumimoji="0" lang="de-DE" dirty="0">
                <a:solidFill>
                  <a:srgbClr val="3C3C3C"/>
                </a:solidFill>
              </a:rPr>
              <a:t>, </a:t>
            </a:r>
            <a:r>
              <a:rPr kumimoji="0" lang="de-DE" dirty="0" err="1">
                <a:solidFill>
                  <a:srgbClr val="3C3C3C"/>
                </a:solidFill>
              </a:rPr>
              <a:t>visibility</a:t>
            </a:r>
            <a:endParaRPr kumimoji="0" lang="de-DE" dirty="0">
              <a:solidFill>
                <a:srgbClr val="3C3C3C"/>
              </a:solidFill>
            </a:endParaRPr>
          </a:p>
          <a:p>
            <a:pPr marL="0" lvl="0" indent="0" defTabSz="228554"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Forecast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Probabilities</a:t>
            </a:r>
            <a:r>
              <a:rPr kumimoji="0" lang="de-DE" dirty="0">
                <a:solidFill>
                  <a:srgbClr val="3C3C3C"/>
                </a:solidFill>
              </a:rPr>
              <a:t>, also </a:t>
            </a:r>
            <a:r>
              <a:rPr kumimoji="0" lang="de-DE" dirty="0" err="1">
                <a:solidFill>
                  <a:srgbClr val="3C3C3C"/>
                </a:solidFill>
              </a:rPr>
              <a:t>for</a:t>
            </a:r>
            <a:br>
              <a:rPr kumimoji="0" lang="de-DE" dirty="0">
                <a:solidFill>
                  <a:srgbClr val="3C3C3C"/>
                </a:solidFill>
              </a:rPr>
            </a:br>
            <a:r>
              <a:rPr kumimoji="0" lang="de-DE" dirty="0" err="1">
                <a:solidFill>
                  <a:srgbClr val="3C3C3C"/>
                </a:solidFill>
              </a:rPr>
              <a:t>significant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threshhold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values</a:t>
            </a:r>
            <a:r>
              <a:rPr kumimoji="0" lang="de-DE" dirty="0">
                <a:solidFill>
                  <a:srgbClr val="3C3C3C"/>
                </a:solidFill>
              </a:rPr>
              <a:t> e.g.</a:t>
            </a:r>
          </a:p>
          <a:p>
            <a:pPr lvl="1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PROB(TS), PROB(FZRA)</a:t>
            </a:r>
          </a:p>
          <a:p>
            <a:pPr lvl="1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PROB(</a:t>
            </a:r>
            <a:r>
              <a:rPr kumimoji="0" lang="de-DE" dirty="0" err="1">
                <a:solidFill>
                  <a:srgbClr val="3C3C3C"/>
                </a:solidFill>
              </a:rPr>
              <a:t>Visibility</a:t>
            </a:r>
            <a:r>
              <a:rPr kumimoji="0" lang="de-DE" dirty="0">
                <a:solidFill>
                  <a:srgbClr val="3C3C3C"/>
                </a:solidFill>
              </a:rPr>
              <a:t> &lt; 1000m)</a:t>
            </a:r>
          </a:p>
          <a:p>
            <a:pPr lvl="1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PROB(</a:t>
            </a:r>
            <a:r>
              <a:rPr kumimoji="0" lang="de-DE" dirty="0" err="1">
                <a:solidFill>
                  <a:srgbClr val="3C3C3C"/>
                </a:solidFill>
              </a:rPr>
              <a:t>Ceiling</a:t>
            </a:r>
            <a:r>
              <a:rPr kumimoji="0" lang="de-DE" dirty="0">
                <a:solidFill>
                  <a:srgbClr val="3C3C3C"/>
                </a:solidFill>
              </a:rPr>
              <a:t> &lt; 500ft)</a:t>
            </a:r>
          </a:p>
          <a:p>
            <a:pPr lvl="1" defTabSz="228554">
              <a:defRPr/>
            </a:pPr>
            <a:r>
              <a:rPr kumimoji="0" lang="de-DE" dirty="0">
                <a:solidFill>
                  <a:srgbClr val="3C3C3C"/>
                </a:solidFill>
              </a:rPr>
              <a:t>PROB (MAXGUST &gt; 25KT)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DC34CA-CF5F-4633-90CD-08B723B69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46" y="1189167"/>
            <a:ext cx="4705800" cy="32480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195EF77-248A-4E1F-8374-5AA156D8D374}"/>
              </a:ext>
            </a:extLst>
          </p:cNvPr>
          <p:cNvSpPr/>
          <p:nvPr/>
        </p:nvSpPr>
        <p:spPr>
          <a:xfrm>
            <a:off x="599275" y="116618"/>
            <a:ext cx="5550802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+mj-lt"/>
              </a:rPr>
              <a:t>MSwr</a:t>
            </a:r>
            <a:r>
              <a:rPr lang="en-US" sz="1600" b="1" dirty="0">
                <a:latin typeface="+mj-lt"/>
              </a:rPr>
              <a:t> and Aviation: Relationship with Natl. Weather Services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2342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五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5" y="116618"/>
            <a:ext cx="5550802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+mj-lt"/>
              </a:rPr>
              <a:t>MSwr</a:t>
            </a:r>
            <a:r>
              <a:rPr lang="en-US" sz="1600" b="1" dirty="0">
                <a:latin typeface="+mj-lt"/>
              </a:rPr>
              <a:t> and Aviation: Relationship with Natl. Weather Services</a:t>
            </a:r>
            <a:endParaRPr lang="de-DE" sz="1600" b="1" dirty="0">
              <a:latin typeface="+mj-lt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5554" y="838647"/>
            <a:ext cx="4127091" cy="3733354"/>
          </a:xfrm>
        </p:spPr>
        <p:txBody>
          <a:bodyPr wrap="square" tIns="0">
            <a:noAutofit/>
          </a:bodyPr>
          <a:lstStyle/>
          <a:p>
            <a:pPr marL="0" lvl="0" indent="0" defTabSz="228554">
              <a:buClrTx/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r>
              <a:rPr kumimoji="0" lang="de-DE" dirty="0">
                <a:solidFill>
                  <a:srgbClr val="3C3C3C"/>
                </a:solidFill>
              </a:rPr>
              <a:t>Forecast </a:t>
            </a:r>
            <a:r>
              <a:rPr kumimoji="0" lang="de-DE" dirty="0" err="1">
                <a:solidFill>
                  <a:srgbClr val="3C3C3C"/>
                </a:solidFill>
              </a:rPr>
              <a:t>accuracy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is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special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importance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for</a:t>
            </a: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endParaRPr kumimoji="0" lang="de-DE" b="1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b="1" dirty="0">
                <a:solidFill>
                  <a:srgbClr val="3C3C3C"/>
                </a:solidFill>
              </a:rPr>
              <a:t>Airport </a:t>
            </a:r>
            <a:r>
              <a:rPr kumimoji="0" lang="de-DE" b="1" dirty="0" err="1">
                <a:solidFill>
                  <a:srgbClr val="3C3C3C"/>
                </a:solidFill>
              </a:rPr>
              <a:t>Operations</a:t>
            </a:r>
            <a:r>
              <a:rPr kumimoji="0" lang="de-DE" b="1" dirty="0">
                <a:solidFill>
                  <a:srgbClr val="3C3C3C"/>
                </a:solidFill>
              </a:rPr>
              <a:t>:</a:t>
            </a:r>
            <a:br>
              <a:rPr kumimoji="0" lang="de-DE" b="1" dirty="0">
                <a:solidFill>
                  <a:srgbClr val="3C3C3C"/>
                </a:solidFill>
              </a:rPr>
            </a:br>
            <a:r>
              <a:rPr kumimoji="0" lang="de-DE" dirty="0" err="1">
                <a:solidFill>
                  <a:srgbClr val="3C3C3C"/>
                </a:solidFill>
              </a:rPr>
              <a:t>No</a:t>
            </a:r>
            <a:r>
              <a:rPr kumimoji="0" lang="de-DE" dirty="0">
                <a:solidFill>
                  <a:srgbClr val="3C3C3C"/>
                </a:solidFill>
              </a:rPr>
              <a:t> open </a:t>
            </a:r>
            <a:r>
              <a:rPr kumimoji="0" lang="de-DE" dirty="0" err="1">
                <a:solidFill>
                  <a:srgbClr val="3C3C3C"/>
                </a:solidFill>
              </a:rPr>
              <a:t>ground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handling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activities</a:t>
            </a:r>
            <a:r>
              <a:rPr kumimoji="0" lang="de-DE" dirty="0">
                <a:solidFill>
                  <a:srgbClr val="3C3C3C"/>
                </a:solidFill>
              </a:rPr>
              <a:t> on </a:t>
            </a:r>
            <a:r>
              <a:rPr kumimoji="0" lang="de-DE" dirty="0" err="1">
                <a:solidFill>
                  <a:srgbClr val="3C3C3C"/>
                </a:solidFill>
              </a:rPr>
              <a:t>apron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during</a:t>
            </a:r>
            <a:r>
              <a:rPr kumimoji="0" lang="de-DE" dirty="0">
                <a:solidFill>
                  <a:srgbClr val="3C3C3C"/>
                </a:solidFill>
              </a:rPr>
              <a:t> TS</a:t>
            </a:r>
          </a:p>
          <a:p>
            <a:pPr lvl="0" defTabSz="228554">
              <a:defRPr/>
            </a:pPr>
            <a:r>
              <a:rPr kumimoji="0" lang="de-DE" b="1" dirty="0">
                <a:solidFill>
                  <a:srgbClr val="3C3C3C"/>
                </a:solidFill>
              </a:rPr>
              <a:t>Air Traffic Control:</a:t>
            </a:r>
            <a:br>
              <a:rPr kumimoji="0" lang="de-DE" b="1" dirty="0">
                <a:solidFill>
                  <a:srgbClr val="3C3C3C"/>
                </a:solidFill>
              </a:rPr>
            </a:br>
            <a:r>
              <a:rPr kumimoji="0" lang="de-DE" dirty="0" err="1">
                <a:solidFill>
                  <a:srgbClr val="3C3C3C"/>
                </a:solidFill>
              </a:rPr>
              <a:t>Planning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runway</a:t>
            </a:r>
            <a:r>
              <a:rPr kumimoji="0" lang="de-DE" dirty="0">
                <a:solidFill>
                  <a:srgbClr val="3C3C3C"/>
                </a:solidFill>
              </a:rPr>
              <a:t> in </a:t>
            </a:r>
            <a:r>
              <a:rPr kumimoji="0" lang="de-DE" dirty="0" err="1">
                <a:solidFill>
                  <a:srgbClr val="3C3C3C"/>
                </a:solidFill>
              </a:rPr>
              <a:t>use</a:t>
            </a:r>
            <a:r>
              <a:rPr kumimoji="0" lang="de-DE" dirty="0">
                <a:solidFill>
                  <a:srgbClr val="3C3C3C"/>
                </a:solidFill>
              </a:rPr>
              <a:t> and </a:t>
            </a:r>
            <a:r>
              <a:rPr kumimoji="0" lang="de-DE" dirty="0" err="1">
                <a:solidFill>
                  <a:srgbClr val="3C3C3C"/>
                </a:solidFill>
              </a:rPr>
              <a:t>approach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management</a:t>
            </a:r>
            <a:endParaRPr kumimoji="0" lang="de-DE" dirty="0">
              <a:solidFill>
                <a:srgbClr val="3C3C3C"/>
              </a:solidFill>
            </a:endParaRPr>
          </a:p>
          <a:p>
            <a:pPr lvl="0" defTabSz="228554">
              <a:defRPr/>
            </a:pPr>
            <a:r>
              <a:rPr kumimoji="0" lang="de-DE" b="1" dirty="0">
                <a:solidFill>
                  <a:srgbClr val="3C3C3C"/>
                </a:solidFill>
              </a:rPr>
              <a:t>Airline </a:t>
            </a:r>
            <a:r>
              <a:rPr kumimoji="0" lang="de-DE" b="1" dirty="0" err="1">
                <a:solidFill>
                  <a:srgbClr val="3C3C3C"/>
                </a:solidFill>
              </a:rPr>
              <a:t>Operations</a:t>
            </a:r>
            <a:r>
              <a:rPr kumimoji="0" lang="de-DE" b="1" dirty="0">
                <a:solidFill>
                  <a:srgbClr val="3C3C3C"/>
                </a:solidFill>
              </a:rPr>
              <a:t>:</a:t>
            </a:r>
            <a:br>
              <a:rPr kumimoji="0" lang="de-DE" b="1" dirty="0">
                <a:solidFill>
                  <a:srgbClr val="3C3C3C"/>
                </a:solidFill>
              </a:rPr>
            </a:br>
            <a:r>
              <a:rPr kumimoji="0" lang="de-DE" dirty="0">
                <a:solidFill>
                  <a:srgbClr val="3C3C3C"/>
                </a:solidFill>
              </a:rPr>
              <a:t>TAF </a:t>
            </a:r>
            <a:r>
              <a:rPr kumimoji="0" lang="de-DE" dirty="0" err="1">
                <a:solidFill>
                  <a:srgbClr val="3C3C3C"/>
                </a:solidFill>
              </a:rPr>
              <a:t>for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fuel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planning</a:t>
            </a:r>
            <a:r>
              <a:rPr kumimoji="0" lang="de-DE" dirty="0">
                <a:solidFill>
                  <a:srgbClr val="3C3C3C"/>
                </a:solidFill>
              </a:rPr>
              <a:t>, Max. Take-off </a:t>
            </a:r>
            <a:r>
              <a:rPr kumimoji="0" lang="de-DE" dirty="0" err="1">
                <a:solidFill>
                  <a:srgbClr val="3C3C3C"/>
                </a:solidFill>
              </a:rPr>
              <a:t>Weight</a:t>
            </a:r>
            <a:r>
              <a:rPr kumimoji="0" lang="de-DE" dirty="0">
                <a:solidFill>
                  <a:srgbClr val="3C3C3C"/>
                </a:solidFill>
              </a:rPr>
              <a:t> (</a:t>
            </a:r>
            <a:r>
              <a:rPr kumimoji="0" lang="de-DE" dirty="0" err="1">
                <a:solidFill>
                  <a:srgbClr val="3C3C3C"/>
                </a:solidFill>
              </a:rPr>
              <a:t>Tmax</a:t>
            </a:r>
            <a:r>
              <a:rPr kumimoji="0" lang="de-DE" dirty="0">
                <a:solidFill>
                  <a:srgbClr val="3C3C3C"/>
                </a:solidFill>
              </a:rPr>
              <a:t>)</a:t>
            </a:r>
          </a:p>
          <a:p>
            <a:pPr marL="0" lvl="0" indent="0" defTabSz="228554">
              <a:buClrTx/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r>
              <a:rPr kumimoji="0" lang="de-DE" dirty="0">
                <a:solidFill>
                  <a:srgbClr val="3C3C3C"/>
                </a:solidFill>
              </a:rPr>
              <a:t>These </a:t>
            </a:r>
            <a:r>
              <a:rPr kumimoji="0" lang="de-DE" dirty="0" err="1">
                <a:solidFill>
                  <a:srgbClr val="3C3C3C"/>
                </a:solidFill>
              </a:rPr>
              <a:t>requirements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have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been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met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by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introduction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of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</a:p>
          <a:p>
            <a:pPr marL="0" lvl="0" indent="0" defTabSz="228554">
              <a:buClrTx/>
              <a:buNone/>
              <a:defRPr/>
            </a:pPr>
            <a:r>
              <a:rPr kumimoji="0" lang="de-DE" dirty="0">
                <a:solidFill>
                  <a:srgbClr val="3C3C3C"/>
                </a:solidFill>
              </a:rPr>
              <a:t>MOS Products, </a:t>
            </a:r>
            <a:r>
              <a:rPr kumimoji="0" lang="de-DE" dirty="0" err="1">
                <a:solidFill>
                  <a:srgbClr val="3C3C3C"/>
                </a:solidFill>
              </a:rPr>
              <a:t>which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have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been</a:t>
            </a:r>
            <a:r>
              <a:rPr kumimoji="0" lang="de-DE" dirty="0">
                <a:solidFill>
                  <a:srgbClr val="3C3C3C"/>
                </a:solidFill>
              </a:rPr>
              <a:t> fully </a:t>
            </a:r>
            <a:r>
              <a:rPr kumimoji="0" lang="de-DE" dirty="0" err="1">
                <a:solidFill>
                  <a:srgbClr val="3C3C3C"/>
                </a:solidFill>
              </a:rPr>
              <a:t>integrated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into</a:t>
            </a:r>
            <a:r>
              <a:rPr kumimoji="0" lang="de-DE" dirty="0">
                <a:solidFill>
                  <a:srgbClr val="3C3C3C"/>
                </a:solidFill>
              </a:rPr>
              <a:t> operational </a:t>
            </a:r>
            <a:r>
              <a:rPr kumimoji="0" lang="de-DE" dirty="0" err="1">
                <a:solidFill>
                  <a:srgbClr val="3C3C3C"/>
                </a:solidFill>
              </a:rPr>
              <a:t>aviation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forecast</a:t>
            </a:r>
            <a:r>
              <a:rPr kumimoji="0" lang="de-DE" dirty="0">
                <a:solidFill>
                  <a:srgbClr val="3C3C3C"/>
                </a:solidFill>
              </a:rPr>
              <a:t> </a:t>
            </a:r>
            <a:r>
              <a:rPr kumimoji="0" lang="de-DE" dirty="0" err="1">
                <a:solidFill>
                  <a:srgbClr val="3C3C3C"/>
                </a:solidFill>
              </a:rPr>
              <a:t>procedures</a:t>
            </a:r>
            <a:endParaRPr kumimoji="0" lang="de-DE" dirty="0">
              <a:solidFill>
                <a:srgbClr val="3C3C3C"/>
              </a:solidFill>
            </a:endParaRPr>
          </a:p>
          <a:p>
            <a:pPr marL="0" lvl="0" indent="0" defTabSz="228554">
              <a:buClrTx/>
              <a:buNone/>
              <a:defRPr/>
            </a:pPr>
            <a:endParaRPr kumimoji="0" lang="de-DE" dirty="0">
              <a:solidFill>
                <a:srgbClr val="3C3C3C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76365D-3820-4865-A566-DC45B7C4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46" y="1189167"/>
            <a:ext cx="4705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2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FD17318-55D3-44CB-A5F6-861E8F433B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de-DE" sz="1400" b="1" dirty="0"/>
              <a:t>… FOR TECHNICAL INTEGRATION OF MSwr MOS DATA INTO FORECAST PRODUCTS:</a:t>
            </a:r>
          </a:p>
          <a:p>
            <a:pPr marL="0" indent="0">
              <a:buNone/>
            </a:pPr>
            <a:endParaRPr lang="de-DE" sz="800" b="1" dirty="0"/>
          </a:p>
          <a:p>
            <a:pPr marL="0" indent="0">
              <a:buNone/>
            </a:pPr>
            <a:r>
              <a:rPr lang="de-DE" dirty="0"/>
              <a:t>MSwr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deliver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:</a:t>
            </a:r>
          </a:p>
          <a:p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MOS </a:t>
            </a:r>
            <a:r>
              <a:rPr lang="de-DE" dirty="0" err="1"/>
              <a:t>forecasts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meteorologists</a:t>
            </a:r>
            <a:r>
              <a:rPr lang="de-DE" dirty="0"/>
              <a:t>.</a:t>
            </a:r>
          </a:p>
          <a:p>
            <a:r>
              <a:rPr lang="de-DE" dirty="0"/>
              <a:t>MOS </a:t>
            </a:r>
            <a:r>
              <a:rPr lang="de-DE" dirty="0" err="1"/>
              <a:t>forecast</a:t>
            </a:r>
            <a:r>
              <a:rPr lang="de-DE" dirty="0"/>
              <a:t> in CSV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downloaded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ftp-server.</a:t>
            </a:r>
          </a:p>
          <a:p>
            <a:r>
              <a:rPr lang="de-DE" dirty="0"/>
              <a:t>MOS </a:t>
            </a:r>
            <a:r>
              <a:rPr lang="de-DE" dirty="0" err="1"/>
              <a:t>forecasts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operational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backend </a:t>
            </a:r>
            <a:r>
              <a:rPr lang="de-DE" dirty="0" err="1"/>
              <a:t>service</a:t>
            </a:r>
            <a:r>
              <a:rPr lang="de-DE" dirty="0"/>
              <a:t>. </a:t>
            </a:r>
          </a:p>
          <a:p>
            <a:r>
              <a:rPr lang="de-DE" dirty="0" err="1"/>
              <a:t>Meteorological</a:t>
            </a:r>
            <a:r>
              <a:rPr lang="de-DE" dirty="0"/>
              <a:t> support. 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MOS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dirty="0"/>
              <a:t>Technical support</a:t>
            </a:r>
          </a:p>
          <a:p>
            <a:pPr lvl="1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a redundant and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</a:p>
          <a:p>
            <a:pPr lvl="1"/>
            <a:r>
              <a:rPr lang="de-DE" dirty="0" err="1"/>
              <a:t>availability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99.8%. </a:t>
            </a:r>
            <a:endParaRPr lang="de-DE" dirty="0">
              <a:effectLst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/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六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FB83807-7195-45AC-B310-0381D4CDB0C6}"/>
              </a:ext>
            </a:extLst>
          </p:cNvPr>
          <p:cNvSpPr/>
          <p:nvPr/>
        </p:nvSpPr>
        <p:spPr>
          <a:xfrm>
            <a:off x="599275" y="116618"/>
            <a:ext cx="2892788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A Step by Step approach ...</a:t>
            </a:r>
            <a:endParaRPr lang="en-US" sz="1600" b="1" dirty="0">
              <a:solidFill>
                <a:srgbClr val="FFFFFF"/>
              </a:solidFill>
              <a:latin typeface="+mj-lt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12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FD17318-55D3-44CB-A5F6-861E8F433B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de-DE" sz="1400" b="1" dirty="0" err="1"/>
              <a:t>We</a:t>
            </a:r>
            <a:r>
              <a:rPr lang="de-DE" sz="1400" b="1" dirty="0"/>
              <a:t> </a:t>
            </a:r>
            <a:r>
              <a:rPr lang="de-DE" sz="1400" b="1" dirty="0" err="1"/>
              <a:t>regularly</a:t>
            </a:r>
            <a:r>
              <a:rPr lang="de-DE" sz="1400" b="1" dirty="0"/>
              <a:t> </a:t>
            </a:r>
            <a:r>
              <a:rPr lang="de-DE" sz="1400" b="1" dirty="0" err="1"/>
              <a:t>extend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MOS </a:t>
            </a:r>
            <a:r>
              <a:rPr lang="de-DE" sz="1400" b="1" dirty="0" err="1"/>
              <a:t>system</a:t>
            </a:r>
            <a:r>
              <a:rPr lang="de-DE" sz="1400" b="1" dirty="0"/>
              <a:t> on </a:t>
            </a:r>
            <a:r>
              <a:rPr lang="de-DE" sz="1400" b="1" dirty="0" err="1"/>
              <a:t>request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err="1"/>
              <a:t>our</a:t>
            </a:r>
            <a:r>
              <a:rPr lang="de-DE" sz="1400" b="1" dirty="0"/>
              <a:t> </a:t>
            </a:r>
            <a:r>
              <a:rPr lang="de-DE" sz="1400" b="1" dirty="0" err="1"/>
              <a:t>customers</a:t>
            </a:r>
            <a:r>
              <a:rPr lang="de-DE" sz="1400" b="1" dirty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forecast</a:t>
            </a:r>
            <a:r>
              <a:rPr lang="de-DE" dirty="0"/>
              <a:t> </a:t>
            </a:r>
            <a:r>
              <a:rPr lang="de-DE" dirty="0" err="1"/>
              <a:t>locations</a:t>
            </a:r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forecasting</a:t>
            </a:r>
            <a:r>
              <a:rPr lang="de-DE" dirty="0"/>
              <a:t> </a:t>
            </a:r>
            <a:r>
              <a:rPr lang="de-DE" dirty="0" err="1"/>
              <a:t>locations</a:t>
            </a:r>
            <a:r>
              <a:rPr lang="de-DE" dirty="0"/>
              <a:t> in a </a:t>
            </a:r>
            <a:r>
              <a:rPr lang="de-DE" dirty="0" err="1"/>
              <a:t>grid</a:t>
            </a:r>
            <a:r>
              <a:rPr lang="de-DE" dirty="0"/>
              <a:t> </a:t>
            </a:r>
          </a:p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MOS </a:t>
            </a:r>
            <a:r>
              <a:rPr lang="de-DE" dirty="0" err="1"/>
              <a:t>optimisation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a </a:t>
            </a:r>
            <a:r>
              <a:rPr lang="de-DE" dirty="0" err="1"/>
              <a:t>model</a:t>
            </a:r>
            <a:r>
              <a:rPr lang="de-DE" dirty="0"/>
              <a:t> and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MOS </a:t>
            </a:r>
            <a:r>
              <a:rPr lang="de-DE" dirty="0" err="1"/>
              <a:t>optimisation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post-MOS </a:t>
            </a:r>
            <a:r>
              <a:rPr lang="de-DE" dirty="0" err="1"/>
              <a:t>processing</a:t>
            </a:r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MOS </a:t>
            </a:r>
            <a:r>
              <a:rPr lang="de-DE" dirty="0" err="1"/>
              <a:t>optimisation</a:t>
            </a:r>
            <a:endParaRPr lang="de-DE" dirty="0"/>
          </a:p>
          <a:p>
            <a:r>
              <a:rPr lang="de-DE" dirty="0" err="1"/>
              <a:t>Creating</a:t>
            </a:r>
            <a:r>
              <a:rPr lang="de-DE" dirty="0"/>
              <a:t> a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aviation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Adding</a:t>
            </a:r>
            <a:r>
              <a:rPr lang="de-DE" dirty="0"/>
              <a:t> a Model and </a:t>
            </a:r>
            <a:r>
              <a:rPr lang="de-DE" dirty="0" err="1"/>
              <a:t>creating</a:t>
            </a:r>
            <a:r>
              <a:rPr lang="de-DE" dirty="0"/>
              <a:t> a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once</a:t>
            </a:r>
            <a:r>
              <a:rPr lang="de-DE" dirty="0"/>
              <a:t> a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/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六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FB83807-7195-45AC-B310-0381D4CDB0C6}"/>
              </a:ext>
            </a:extLst>
          </p:cNvPr>
          <p:cNvSpPr/>
          <p:nvPr/>
        </p:nvSpPr>
        <p:spPr>
          <a:xfrm>
            <a:off x="599275" y="116618"/>
            <a:ext cx="2892788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A Step by Step approach</a:t>
            </a:r>
            <a:endParaRPr lang="en-US" sz="1600" b="1" dirty="0">
              <a:solidFill>
                <a:srgbClr val="FFFFFF"/>
              </a:solidFill>
              <a:latin typeface="+mj-lt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86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FD17318-55D3-44CB-A5F6-861E8F433B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on </a:t>
            </a:r>
            <a:r>
              <a:rPr lang="de-DE" dirty="0" err="1"/>
              <a:t>its</a:t>
            </a:r>
            <a:r>
              <a:rPr lang="de-DE" dirty="0"/>
              <a:t> own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cluster</a:t>
            </a:r>
            <a:r>
              <a:rPr lang="de-DE" dirty="0"/>
              <a:t>:</a:t>
            </a:r>
          </a:p>
          <a:p>
            <a:r>
              <a:rPr lang="de-DE" dirty="0"/>
              <a:t>Running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daily</a:t>
            </a:r>
            <a:r>
              <a:rPr lang="de-DE" dirty="0"/>
              <a:t> operational </a:t>
            </a:r>
            <a:r>
              <a:rPr lang="de-DE" dirty="0" err="1"/>
              <a:t>forecast</a:t>
            </a:r>
            <a:r>
              <a:rPr lang="de-DE" dirty="0"/>
              <a:t>. </a:t>
            </a:r>
          </a:p>
          <a:p>
            <a:r>
              <a:rPr lang="de-DE" dirty="0"/>
              <a:t>Running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optimisation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Managing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endParaRPr lang="de-DE" dirty="0"/>
          </a:p>
          <a:p>
            <a:r>
              <a:rPr lang="de-DE" dirty="0" err="1"/>
              <a:t>extending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r>
              <a:rPr lang="de-DE" dirty="0" err="1"/>
              <a:t>doing</a:t>
            </a:r>
            <a:r>
              <a:rPr lang="de-DE" dirty="0"/>
              <a:t> MOS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MSwr.</a:t>
            </a:r>
            <a:endParaRPr lang="de-DE" dirty="0">
              <a:effectLst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/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六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FB83807-7195-45AC-B310-0381D4CDB0C6}"/>
              </a:ext>
            </a:extLst>
          </p:cNvPr>
          <p:cNvSpPr/>
          <p:nvPr/>
        </p:nvSpPr>
        <p:spPr>
          <a:xfrm>
            <a:off x="599275" y="116618"/>
            <a:ext cx="2892788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A Step by Step approach</a:t>
            </a:r>
            <a:endParaRPr lang="en-US" sz="1600" b="1" dirty="0">
              <a:solidFill>
                <a:srgbClr val="FFFFFF"/>
              </a:solidFill>
              <a:latin typeface="+mj-lt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5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C95B304-97E0-499C-9BA4-C6D9DEC710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de-DE" sz="1400" b="1" dirty="0"/>
              <a:t>At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moment</a:t>
            </a:r>
            <a:r>
              <a:rPr lang="de-DE" sz="1400" b="1" dirty="0"/>
              <a:t> MSwr </a:t>
            </a:r>
            <a:r>
              <a:rPr lang="de-DE" sz="1400" b="1" dirty="0" err="1"/>
              <a:t>is</a:t>
            </a:r>
            <a:r>
              <a:rPr lang="de-DE" sz="1400" b="1" dirty="0"/>
              <a:t> </a:t>
            </a:r>
            <a:r>
              <a:rPr lang="de-DE" sz="1400" b="1" dirty="0" err="1"/>
              <a:t>dowing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following</a:t>
            </a:r>
            <a:r>
              <a:rPr lang="de-DE" sz="1400" b="1" dirty="0"/>
              <a:t> </a:t>
            </a:r>
            <a:r>
              <a:rPr lang="de-DE" sz="1400" b="1" dirty="0" err="1"/>
              <a:t>research</a:t>
            </a:r>
            <a:r>
              <a:rPr lang="de-DE" sz="1400" b="1" dirty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Integrating</a:t>
            </a:r>
            <a:r>
              <a:rPr lang="de-DE" dirty="0"/>
              <a:t> Radar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1km </a:t>
            </a:r>
            <a:r>
              <a:rPr lang="de-DE" dirty="0" err="1"/>
              <a:t>resolution</a:t>
            </a:r>
            <a:r>
              <a:rPr lang="de-DE" dirty="0"/>
              <a:t> MOS </a:t>
            </a:r>
            <a:r>
              <a:rPr lang="de-DE" dirty="0" err="1"/>
              <a:t>forecast</a:t>
            </a:r>
            <a:endParaRPr lang="de-DE" dirty="0"/>
          </a:p>
          <a:p>
            <a:r>
              <a:rPr lang="de-DE" dirty="0"/>
              <a:t>Quick and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locations</a:t>
            </a:r>
            <a:r>
              <a:rPr lang="de-DE" dirty="0"/>
              <a:t> and </a:t>
            </a:r>
            <a:r>
              <a:rPr lang="de-DE" dirty="0" err="1"/>
              <a:t>elements</a:t>
            </a:r>
            <a:endParaRPr lang="de-DE" dirty="0"/>
          </a:p>
          <a:p>
            <a:r>
              <a:rPr lang="de-DE" dirty="0" err="1"/>
              <a:t>Calculating</a:t>
            </a:r>
            <a:r>
              <a:rPr lang="de-DE" dirty="0"/>
              <a:t>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post-MOS </a:t>
            </a:r>
            <a:r>
              <a:rPr lang="de-DE" dirty="0" err="1"/>
              <a:t>processing</a:t>
            </a:r>
            <a:endParaRPr lang="de-DE" dirty="0"/>
          </a:p>
          <a:p>
            <a:r>
              <a:rPr lang="de-DE" dirty="0"/>
              <a:t>Separation </a:t>
            </a:r>
            <a:r>
              <a:rPr lang="de-DE" dirty="0" err="1"/>
              <a:t>of</a:t>
            </a:r>
            <a:r>
              <a:rPr lang="de-DE" dirty="0"/>
              <a:t> IT and </a:t>
            </a:r>
            <a:r>
              <a:rPr lang="de-DE" dirty="0" err="1"/>
              <a:t>Meteorology</a:t>
            </a:r>
            <a:r>
              <a:rPr lang="de-DE" dirty="0"/>
              <a:t> </a:t>
            </a:r>
          </a:p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python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IT </a:t>
            </a:r>
            <a:r>
              <a:rPr lang="de-DE" dirty="0" err="1"/>
              <a:t>integration</a:t>
            </a:r>
            <a:r>
              <a:rPr lang="de-DE" dirty="0"/>
              <a:t> and AI.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In 10 </a:t>
            </a:r>
            <a:r>
              <a:rPr lang="de-DE" dirty="0" err="1"/>
              <a:t>Years</a:t>
            </a:r>
            <a:r>
              <a:rPr lang="de-DE" dirty="0"/>
              <a:t> time, </a:t>
            </a:r>
            <a:r>
              <a:rPr lang="de-DE" dirty="0" err="1"/>
              <a:t>the</a:t>
            </a:r>
            <a:r>
              <a:rPr lang="de-DE" dirty="0"/>
              <a:t> MOS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handles</a:t>
            </a:r>
            <a:r>
              <a:rPr lang="de-DE" dirty="0"/>
              <a:t> a </a:t>
            </a:r>
            <a:r>
              <a:rPr lang="de-DE" dirty="0" err="1"/>
              <a:t>variety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on </a:t>
            </a:r>
            <a:r>
              <a:rPr lang="de-DE" dirty="0" err="1"/>
              <a:t>input</a:t>
            </a:r>
            <a:r>
              <a:rPr lang="de-DE" dirty="0"/>
              <a:t> and </a:t>
            </a:r>
            <a:r>
              <a:rPr lang="de-DE" dirty="0" err="1"/>
              <a:t>output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kernel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forecasting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. The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handled</a:t>
            </a:r>
            <a:r>
              <a:rPr lang="de-DE" dirty="0"/>
              <a:t> offshore in a large </a:t>
            </a:r>
            <a:r>
              <a:rPr lang="de-DE" dirty="0" err="1"/>
              <a:t>company</a:t>
            </a:r>
            <a:r>
              <a:rPr lang="de-DE" dirty="0"/>
              <a:t>.</a:t>
            </a:r>
            <a:endParaRPr lang="de-DE" dirty="0">
              <a:effectLst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D2A60B-284F-476A-85DF-C2281DAA4BF1}"/>
              </a:ext>
            </a:extLst>
          </p:cNvPr>
          <p:cNvSpPr/>
          <p:nvPr/>
        </p:nvSpPr>
        <p:spPr>
          <a:xfrm>
            <a:off x="599275" y="116618"/>
            <a:ext cx="2128159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600" b="1" dirty="0">
                <a:latin typeface="+mj-lt"/>
              </a:rPr>
              <a:t>Future </a:t>
            </a:r>
            <a:r>
              <a:rPr lang="de-DE" sz="1600" b="1" dirty="0" err="1">
                <a:latin typeface="+mj-lt"/>
              </a:rPr>
              <a:t>of</a:t>
            </a:r>
            <a:r>
              <a:rPr lang="de-DE" sz="1600" b="1" dirty="0">
                <a:latin typeface="+mj-lt"/>
              </a:rPr>
              <a:t> </a:t>
            </a:r>
            <a:r>
              <a:rPr lang="de-DE" sz="1600" b="1" dirty="0" err="1">
                <a:latin typeface="+mj-lt"/>
              </a:rPr>
              <a:t>MSwr</a:t>
            </a:r>
            <a:endParaRPr lang="de-DE" sz="1600" b="1" dirty="0">
              <a:latin typeface="+mj-lt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57B8F67-98EB-4F34-B5F9-170DE9BC75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r>
              <a:rPr lang="ja-JP" altLang="de-DE" dirty="0"/>
              <a:t>七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125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73385" y="411130"/>
            <a:ext cx="4503986" cy="2157786"/>
          </a:xfrm>
        </p:spPr>
        <p:txBody>
          <a:bodyPr>
            <a:normAutofit/>
          </a:bodyPr>
          <a:lstStyle/>
          <a:p>
            <a:pPr algn="ctr"/>
            <a:r>
              <a:rPr lang="ja-JP" altLang="de-DE" dirty="0"/>
              <a:t>ご静聴いただき、</a:t>
            </a:r>
            <a:br>
              <a:rPr lang="de-DE" altLang="ja-JP" dirty="0"/>
            </a:br>
            <a:r>
              <a:rPr lang="ja-JP" altLang="de-DE" dirty="0"/>
              <a:t>ありがとうございました。</a:t>
            </a:r>
            <a:endParaRPr lang="en-US" altLang="ja-JP" dirty="0"/>
          </a:p>
        </p:txBody>
      </p:sp>
      <p:sp>
        <p:nvSpPr>
          <p:cNvPr id="12" name="Textfeld 11"/>
          <p:cNvSpPr txBox="1"/>
          <p:nvPr/>
        </p:nvSpPr>
        <p:spPr>
          <a:xfrm>
            <a:off x="5635020" y="1724595"/>
            <a:ext cx="309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We welcome your questions, suggestions, comments!</a:t>
            </a:r>
            <a:endParaRPr lang="de-DE" sz="2000" dirty="0">
              <a:latin typeface="Calibri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635020" y="3336012"/>
            <a:ext cx="24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✉  </a:t>
            </a:r>
            <a:r>
              <a:rPr lang="de-DE" sz="1800" dirty="0">
                <a:latin typeface="Calibri" pitchFamily="34" charset="0"/>
              </a:rPr>
              <a:t>klaus@mswr.de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35020" y="3732056"/>
            <a:ext cx="231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  </a:t>
            </a:r>
            <a:r>
              <a:rPr lang="de-DE" sz="1800" dirty="0">
                <a:latin typeface="Calibri" pitchFamily="34" charset="0"/>
              </a:rPr>
              <a:t>www.mswr.de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DDB1D399-F4BE-4841-BE1D-2EE4EE796C0F}"/>
              </a:ext>
            </a:extLst>
          </p:cNvPr>
          <p:cNvSpPr txBox="1">
            <a:spLocks/>
          </p:cNvSpPr>
          <p:nvPr/>
        </p:nvSpPr>
        <p:spPr>
          <a:xfrm>
            <a:off x="373385" y="2568916"/>
            <a:ext cx="4503986" cy="2163454"/>
          </a:xfrm>
          <a:prstGeom prst="rect">
            <a:avLst/>
          </a:prstGeom>
        </p:spPr>
        <p:txBody>
          <a:bodyPr vert="horz" lIns="45712" tIns="22856" rIns="45712" bIns="22856" rtlCol="0" anchor="ctr">
            <a:normAutofit/>
          </a:bodyPr>
          <a:lstStyle>
            <a:lvl1pPr algn="r" defTabSz="6855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ja-JP" dirty="0"/>
              <a:t>Thank you for your attention</a:t>
            </a:r>
          </a:p>
        </p:txBody>
      </p:sp>
      <p:cxnSp>
        <p:nvCxnSpPr>
          <p:cNvPr id="10" name="Straight Connector 100">
            <a:extLst>
              <a:ext uri="{FF2B5EF4-FFF2-40B4-BE49-F238E27FC236}">
                <a16:creationId xmlns:a16="http://schemas.microsoft.com/office/drawing/2014/main" id="{38B25B9F-A6CB-48A6-8B71-02E5CADC22B5}"/>
              </a:ext>
            </a:extLst>
          </p:cNvPr>
          <p:cNvCxnSpPr>
            <a:cxnSpLocks/>
          </p:cNvCxnSpPr>
          <p:nvPr/>
        </p:nvCxnSpPr>
        <p:spPr>
          <a:xfrm flipH="1">
            <a:off x="367798" y="2568916"/>
            <a:ext cx="178922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0">
            <a:extLst>
              <a:ext uri="{FF2B5EF4-FFF2-40B4-BE49-F238E27FC236}">
                <a16:creationId xmlns:a16="http://schemas.microsoft.com/office/drawing/2014/main" id="{CE5BBB16-D66A-435F-8645-E73BD47113BE}"/>
              </a:ext>
            </a:extLst>
          </p:cNvPr>
          <p:cNvCxnSpPr>
            <a:cxnSpLocks/>
          </p:cNvCxnSpPr>
          <p:nvPr/>
        </p:nvCxnSpPr>
        <p:spPr>
          <a:xfrm flipH="1">
            <a:off x="3101826" y="2569906"/>
            <a:ext cx="176995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673" name="Grafik 113672">
            <a:extLst>
              <a:ext uri="{FF2B5EF4-FFF2-40B4-BE49-F238E27FC236}">
                <a16:creationId xmlns:a16="http://schemas.microsoft.com/office/drawing/2014/main" id="{2B5891E5-0FA8-4D1B-A9F3-76A670129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37" y="2243002"/>
            <a:ext cx="677178" cy="6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50"/>
    </mc:Choice>
    <mc:Fallback xmlns="">
      <p:transition advTm="40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一</a:t>
            </a:r>
            <a:endParaRPr kumimoji="1" lang="ja-JP" alt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6" y="116618"/>
            <a:ext cx="1815398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What is MOS?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b="1" dirty="0"/>
              <a:t>What is MOS good for?</a:t>
            </a:r>
          </a:p>
          <a:p>
            <a:pPr marL="0" indent="0">
              <a:buNone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It reduces the error variance (= the sum of squared forecast errors) of DMO (Direct Model Output)</a:t>
            </a:r>
            <a:br>
              <a:rPr lang="en-US" dirty="0"/>
            </a:br>
            <a:r>
              <a:rPr lang="en-US" dirty="0"/>
              <a:t>by RV=50% for standard weather elements like temperatures, clouds, wind.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Remark: RV(MOS,DMO) = 50% means:</a:t>
            </a:r>
          </a:p>
          <a:p>
            <a:pPr marL="457030" lvl="1" indent="-2286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MOS forecast for day X+2 days is as accurate as a DMO forecast for Day X</a:t>
            </a:r>
          </a:p>
          <a:p>
            <a:pPr marL="457030" lvl="1" indent="-2286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DMO forecasts are as accurate as MOS forecasts used to be 20  years ago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43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Scientific-technological progress goes with about RV=25% per decade.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6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一</a:t>
            </a:r>
            <a:endParaRPr kumimoji="1" lang="ja-JP" alt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6" y="116618"/>
            <a:ext cx="1815398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What is MOS?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b="1" dirty="0"/>
              <a:t>What is MOS good for?</a:t>
            </a:r>
          </a:p>
          <a:p>
            <a:pPr marL="0" indent="0">
              <a:buNone/>
            </a:pPr>
            <a:endParaRPr lang="de-DE" sz="800" dirty="0"/>
          </a:p>
          <a:p>
            <a:pPr>
              <a:buFont typeface="+mj-lt"/>
              <a:buAutoNum type="arabicPeriod" startAt="2"/>
            </a:pPr>
            <a:r>
              <a:rPr lang="en-US" dirty="0"/>
              <a:t>It allows for the prediction of elements which the models do not predict: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Probabilities ('probability is the language of the forecaster' - Chuck Doswell).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Probabilities are needed for optimum decision making.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Visibility, Solar and Wind power are elements which are not predicted by the models directly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by MOS.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en-US" dirty="0"/>
              <a:t>Where a forecaster can handle a few locations, MOS can do so for ten thousands of locations.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Best results (RV=50%) at places with high quality observations for &gt;=3 (rare events: 10) years,</a:t>
            </a:r>
            <a:br>
              <a:rPr lang="en-US" dirty="0"/>
            </a:br>
            <a:r>
              <a:rPr lang="en-US" dirty="0"/>
              <a:t>e.g. at airports.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58652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8497DA-FC3B-4AAE-B3DB-9680E7620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一</a:t>
            </a:r>
            <a:endParaRPr kumimoji="1" lang="ja-JP" alt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AC47DD-AA21-48CC-A7B9-7EB3BA47A72B}"/>
              </a:ext>
            </a:extLst>
          </p:cNvPr>
          <p:cNvSpPr/>
          <p:nvPr/>
        </p:nvSpPr>
        <p:spPr>
          <a:xfrm>
            <a:off x="599276" y="116618"/>
            <a:ext cx="1815398" cy="5255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What is MOS?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FF885E-440A-404B-A017-529E373DFE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43" y="838647"/>
            <a:ext cx="7631113" cy="3733354"/>
          </a:xfrm>
        </p:spPr>
        <p:txBody>
          <a:bodyPr wrap="square" tIns="0">
            <a:noAutofit/>
          </a:bodyPr>
          <a:lstStyle/>
          <a:p>
            <a:pPr marL="0" indent="0">
              <a:buNone/>
            </a:pPr>
            <a:r>
              <a:rPr lang="en-US" b="1" dirty="0"/>
              <a:t>What is MOS good for?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dirty="0"/>
              <a:t>No other method is currently known which produces better forecasts:</a:t>
            </a:r>
          </a:p>
          <a:p>
            <a:pPr>
              <a:lnSpc>
                <a:spcPct val="200000"/>
              </a:lnSpc>
            </a:pPr>
            <a:r>
              <a:rPr lang="en-US" dirty="0"/>
              <a:t>Kalman Filter (adaptive correction of DMO): RV(KAL,DMO) is only 25%.</a:t>
            </a:r>
          </a:p>
          <a:p>
            <a:r>
              <a:rPr lang="en-US" dirty="0"/>
              <a:t>AI, Machine Learning, Neural Network: No successful application known yet.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does not mean there is no better method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it is recommended to use MSwr-MOS as quality reference for such developments.</a:t>
            </a:r>
          </a:p>
          <a:p>
            <a:r>
              <a:rPr lang="en-US" dirty="0"/>
              <a:t>No other automatic method is known that allows for automatic dissemination of forecasts to the customers without loss of forecast quality as compared to a human forecaster.</a:t>
            </a:r>
          </a:p>
          <a:p>
            <a:endParaRPr lang="en-US" i="1" dirty="0"/>
          </a:p>
          <a:p>
            <a:r>
              <a:rPr lang="en-US" i="1" dirty="0"/>
              <a:t>Glossary: Similar expressions: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Statistical Weather Forecasting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Statistical Interpretation of the NWP Outputs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Statistical Post-Processing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4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834FB42-5D07-430E-BF37-1DDA3E7DF8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5" b="37515"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56B6B3-3E84-4CDE-8A0B-DF339B95C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1.  </a:t>
            </a:r>
            <a:r>
              <a:rPr lang="de-DE" b="1" dirty="0" err="1"/>
              <a:t>History</a:t>
            </a:r>
            <a:r>
              <a:rPr lang="de-DE" b="1" dirty="0"/>
              <a:t> and Mission </a:t>
            </a:r>
            <a:r>
              <a:rPr lang="de-DE" b="1" dirty="0" err="1"/>
              <a:t>MSwr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389CCD-1218-404B-A6BC-321EDEDF95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ja-JP" altLang="de-DE" dirty="0"/>
              <a:t>一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1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00">
            <a:extLst>
              <a:ext uri="{FF2B5EF4-FFF2-40B4-BE49-F238E27FC236}">
                <a16:creationId xmlns:a16="http://schemas.microsoft.com/office/drawing/2014/main" id="{0B6F8BA2-6874-4B08-951B-1AA9EE7E7EA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334626" y="1211977"/>
            <a:ext cx="0" cy="352194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5"/>
          <p:cNvSpPr txBox="1">
            <a:spLocks/>
          </p:cNvSpPr>
          <p:nvPr/>
        </p:nvSpPr>
        <p:spPr>
          <a:xfrm>
            <a:off x="260927" y="96999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1960s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0" name="Text Placeholder 5"/>
          <p:cNvSpPr txBox="1">
            <a:spLocks/>
          </p:cNvSpPr>
          <p:nvPr/>
        </p:nvSpPr>
        <p:spPr>
          <a:xfrm>
            <a:off x="260927" y="2740038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1972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785F933-63C8-4D9E-B00B-1FD56E9CD0B4}"/>
              </a:ext>
            </a:extLst>
          </p:cNvPr>
          <p:cNvSpPr>
            <a:spLocks noChangeAspect="1"/>
          </p:cNvSpPr>
          <p:nvPr/>
        </p:nvSpPr>
        <p:spPr>
          <a:xfrm>
            <a:off x="1244626" y="1031977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9A3D82-8CAD-4306-BB71-7B8AC0ED7E5B}"/>
              </a:ext>
            </a:extLst>
          </p:cNvPr>
          <p:cNvSpPr>
            <a:spLocks noChangeAspect="1"/>
          </p:cNvSpPr>
          <p:nvPr/>
        </p:nvSpPr>
        <p:spPr>
          <a:xfrm>
            <a:off x="1244626" y="2796621"/>
            <a:ext cx="180000" cy="180000"/>
          </a:xfrm>
          <a:prstGeom prst="rect">
            <a:avLst/>
          </a:prstGeom>
          <a:solidFill>
            <a:srgbClr val="CE3E2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kumimoji="1"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BEB939-CAA1-4F71-BDBF-1F82AE60BC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678" y="969997"/>
            <a:ext cx="6744878" cy="3602003"/>
          </a:xfrm>
        </p:spPr>
        <p:txBody>
          <a:bodyPr wrap="square" tIns="0">
            <a:noAutofit/>
          </a:bodyPr>
          <a:lstStyle/>
          <a:p>
            <a:pPr marL="0" lvl="0" indent="0">
              <a:buSzPct val="130000"/>
              <a:buNone/>
              <a:defRPr/>
            </a:pPr>
            <a:r>
              <a:rPr lang="en-US" sz="1200" dirty="0"/>
              <a:t>Statistical Weather forecasting in the USA and Europe (Netherlands, East Germany, ...) began.</a:t>
            </a:r>
          </a:p>
          <a:p>
            <a:pPr marL="0" lvl="0" indent="0">
              <a:buNone/>
              <a:defRPr/>
            </a:pPr>
            <a:endParaRPr lang="en-US" sz="1100" dirty="0">
              <a:solidFill>
                <a:schemeClr val="accent4"/>
              </a:solidFill>
            </a:endParaRPr>
          </a:p>
          <a:p>
            <a:pPr marL="0" lvl="0" indent="0">
              <a:buNone/>
              <a:defRPr/>
            </a:pPr>
            <a:r>
              <a:rPr lang="en-US" sz="1100" dirty="0">
                <a:solidFill>
                  <a:schemeClr val="accent4"/>
                </a:solidFill>
              </a:rPr>
              <a:t>As a child, listening to the weather news:</a:t>
            </a:r>
          </a:p>
          <a:p>
            <a:pPr marL="399880" lvl="1" indent="-171450">
              <a:lnSpc>
                <a:spcPct val="100000"/>
              </a:lnSpc>
              <a:buClr>
                <a:schemeClr val="accent4"/>
              </a:buClr>
            </a:pPr>
            <a:r>
              <a:rPr lang="en-US" sz="1100" dirty="0">
                <a:solidFill>
                  <a:schemeClr val="accent4"/>
                </a:solidFill>
              </a:rPr>
              <a:t>How can they know in advance?</a:t>
            </a:r>
          </a:p>
          <a:p>
            <a:pPr marL="399880" lvl="1" indent="-171450">
              <a:lnSpc>
                <a:spcPct val="100000"/>
              </a:lnSpc>
              <a:buClr>
                <a:schemeClr val="accent4"/>
              </a:buClr>
            </a:pPr>
            <a:r>
              <a:rPr lang="en-US" sz="1100" dirty="0">
                <a:solidFill>
                  <a:schemeClr val="accent4"/>
                </a:solidFill>
              </a:rPr>
              <a:t>Why are they so often wrong?</a:t>
            </a:r>
            <a:endParaRPr lang="ja-JP" altLang="en-US" sz="1100" b="1" dirty="0">
              <a:solidFill>
                <a:schemeClr val="accent4"/>
              </a:solidFill>
            </a:endParaRPr>
          </a:p>
          <a:p>
            <a:pPr marL="0" lvl="0" indent="0">
              <a:buSzPct val="130000"/>
              <a:buNone/>
              <a:defRPr/>
            </a:pPr>
            <a:endParaRPr lang="de-DE" altLang="ja-JP" sz="1200" dirty="0">
              <a:solidFill>
                <a:schemeClr val="tx2"/>
              </a:solidFill>
            </a:endParaRPr>
          </a:p>
          <a:p>
            <a:pPr marL="0" lvl="0" indent="0">
              <a:buSzPct val="130000"/>
              <a:buNone/>
              <a:defRPr/>
            </a:pPr>
            <a:endParaRPr lang="ja-JP" altLang="en-US" sz="1200" dirty="0">
              <a:solidFill>
                <a:schemeClr val="tx2"/>
              </a:solidFill>
            </a:endParaRPr>
          </a:p>
          <a:p>
            <a:pPr marL="0" lvl="0" indent="0">
              <a:buSzPct val="130000"/>
              <a:buNone/>
              <a:defRPr/>
            </a:pPr>
            <a:r>
              <a:rPr lang="en-US" sz="1200" dirty="0"/>
              <a:t>The most quoted article about MOS appeared in the United States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7BC984D-9C3C-4098-9BC3-D4F6243C7086}"/>
              </a:ext>
            </a:extLst>
          </p:cNvPr>
          <p:cNvSpPr>
            <a:spLocks noChangeAspect="1"/>
          </p:cNvSpPr>
          <p:nvPr/>
        </p:nvSpPr>
        <p:spPr>
          <a:xfrm>
            <a:off x="1244626" y="1552890"/>
            <a:ext cx="180000" cy="18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16882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EAC69A0-8A09-4E5D-B060-BC6608A5E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0" y="174144"/>
            <a:ext cx="432000" cy="424231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lvl="0"/>
            <a:r>
              <a:rPr lang="ja-JP" altLang="de-DE" dirty="0"/>
              <a:t>二</a:t>
            </a:r>
            <a:endParaRPr lang="ja-JP" alt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B2B916-477D-44AD-8E32-C5CF78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113318"/>
            <a:ext cx="4040765" cy="527560"/>
          </a:xfrm>
        </p:spPr>
        <p:txBody>
          <a:bodyPr/>
          <a:lstStyle/>
          <a:p>
            <a:r>
              <a:rPr lang="en-US" dirty="0"/>
              <a:t>History of MOS, MSwr and Mission of MSwr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B3E6829-125E-4B32-8CC1-A25F5122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05" y="744855"/>
            <a:ext cx="7352173" cy="4035079"/>
          </a:xfrm>
          <a:prstGeom prst="rect">
            <a:avLst/>
          </a:prstGeom>
        </p:spPr>
      </p:pic>
      <p:cxnSp>
        <p:nvCxnSpPr>
          <p:cNvPr id="23" name="Straight Connector 100">
            <a:extLst>
              <a:ext uri="{FF2B5EF4-FFF2-40B4-BE49-F238E27FC236}">
                <a16:creationId xmlns:a16="http://schemas.microsoft.com/office/drawing/2014/main" id="{99E6A777-8809-4BE2-9958-EC90827C46D7}"/>
              </a:ext>
            </a:extLst>
          </p:cNvPr>
          <p:cNvCxnSpPr>
            <a:cxnSpLocks/>
          </p:cNvCxnSpPr>
          <p:nvPr/>
        </p:nvCxnSpPr>
        <p:spPr>
          <a:xfrm>
            <a:off x="1334626" y="790575"/>
            <a:ext cx="0" cy="39433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58E776-EB25-4100-9527-F683B0E637BA}"/>
              </a:ext>
            </a:extLst>
          </p:cNvPr>
          <p:cNvSpPr txBox="1">
            <a:spLocks/>
          </p:cNvSpPr>
          <p:nvPr/>
        </p:nvSpPr>
        <p:spPr>
          <a:xfrm>
            <a:off x="260927" y="969997"/>
            <a:ext cx="769071" cy="2931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787" indent="0">
              <a:buNone/>
              <a:defRPr sz="900"/>
            </a:lvl2pPr>
            <a:lvl3pPr marL="685573" indent="0">
              <a:buNone/>
              <a:defRPr sz="900"/>
            </a:lvl3pPr>
            <a:lvl4pPr marL="1028357" indent="0">
              <a:buNone/>
              <a:defRPr sz="900"/>
            </a:lvl4pPr>
            <a:lvl5pPr marL="1371144" indent="0">
              <a:buNone/>
              <a:defRPr sz="900"/>
            </a:lvl5pPr>
          </a:lstStyle>
          <a:p>
            <a:pPr marL="0" marR="0" lvl="0" indent="0" algn="ctr" defTabSz="685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1972</a:t>
            </a:r>
            <a:endParaRPr kumimoji="1" lang="ja-JP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">
  <a:themeElements>
    <a:clrScheme name="Polaris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779CA8"/>
      </a:hlink>
      <a:folHlink>
        <a:srgbClr val="4A6A75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2544</Words>
  <Application>Microsoft Office PowerPoint</Application>
  <PresentationFormat>Bildschirmpräsentation (16:9)</PresentationFormat>
  <Paragraphs>491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52" baseType="lpstr">
      <vt:lpstr>맑은 고딕</vt:lpstr>
      <vt:lpstr>游ゴシック</vt:lpstr>
      <vt:lpstr>Arial</vt:lpstr>
      <vt:lpstr>Calibri</vt:lpstr>
      <vt:lpstr>Calibri Light</vt:lpstr>
      <vt:lpstr>Coo Hew</vt:lpstr>
      <vt:lpstr>Gidole</vt:lpstr>
      <vt:lpstr>Open Sans</vt:lpstr>
      <vt:lpstr>Spica Neue</vt:lpstr>
      <vt:lpstr>Spica Neue Bold</vt:lpstr>
      <vt:lpstr>Symbol</vt:lpstr>
      <vt:lpstr>Wingdings</vt:lpstr>
      <vt:lpstr>Contents</vt:lpstr>
      <vt:lpstr>前書き  Introduction</vt:lpstr>
      <vt:lpstr>アウトライン  Outline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History of MOS, MSwr and Mission of MSwr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ご静聴いただき、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Japan2</dc:title>
  <dc:creator>Robert</dc:creator>
  <cp:lastModifiedBy>Beach</cp:lastModifiedBy>
  <cp:revision>649</cp:revision>
  <dcterms:created xsi:type="dcterms:W3CDTF">2016-10-08T14:15:50Z</dcterms:created>
  <dcterms:modified xsi:type="dcterms:W3CDTF">2018-07-08T19:06:04Z</dcterms:modified>
</cp:coreProperties>
</file>